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7"/>
  </p:notesMasterIdLst>
  <p:handoutMasterIdLst>
    <p:handoutMasterId r:id="rId28"/>
  </p:handoutMasterIdLst>
  <p:sldIdLst>
    <p:sldId id="282" r:id="rId2"/>
    <p:sldId id="257" r:id="rId3"/>
    <p:sldId id="258" r:id="rId4"/>
    <p:sldId id="259" r:id="rId5"/>
    <p:sldId id="263" r:id="rId6"/>
    <p:sldId id="264" r:id="rId7"/>
    <p:sldId id="261" r:id="rId8"/>
    <p:sldId id="262" r:id="rId9"/>
    <p:sldId id="260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1FAA4-0D2A-41E1-A9B6-094935E9AA7B}" type="datetimeFigureOut">
              <a:rPr lang="tr-TR" smtClean="0"/>
              <a:t>11.12.2023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298B8-A0F4-4229-A0A2-0B1D86E769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868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7C328-B013-4FBA-8770-C6900B72B142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C9A35-792B-4866-94C6-1E441A6E5B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49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8ED1E-577E-4084-853F-33C2DEDE4976}" type="slidenum">
              <a:rPr lang="tr-TR" smtClean="0"/>
              <a:pPr/>
              <a:t>11</a:t>
            </a:fld>
            <a:endParaRPr lang="tr-T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829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B373EF-4CB7-4A73-B128-CB745C074045}" type="slidenum">
              <a:rPr lang="tr-TR" smtClean="0"/>
              <a:pPr/>
              <a:t>13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21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A5D717-64A0-444E-BEE3-180C122A2BE5}" type="slidenum">
              <a:rPr lang="tr-TR" smtClean="0"/>
              <a:pPr/>
              <a:t>21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31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7D07DF-3B56-4562-B01F-6D1ACCF25F10}" type="slidenum">
              <a:rPr lang="tr-TR" smtClean="0"/>
              <a:pPr/>
              <a:t>22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67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324651-AA2C-4DF5-95DF-8E32C1A299FC}" type="slidenum">
              <a:rPr lang="tr-TR" smtClean="0"/>
              <a:pPr/>
              <a:t>24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E645-AC99-4357-8659-9EB42872DA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DE1534-D850-40CE-8D94-4828A88DA278}" type="datetimeFigureOut">
              <a:rPr lang="tr-TR" smtClean="0"/>
              <a:pPr/>
              <a:t>11.12.2023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085DF8-1DE1-40D2-A4DC-2B7AF09B3B6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jpeg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1" b="4751"/>
          <a:stretch>
            <a:fillRect/>
          </a:stretch>
        </p:blipFill>
        <p:spPr>
          <a:xfrm>
            <a:off x="3505200" y="616634"/>
            <a:ext cx="5029200" cy="3892486"/>
          </a:xfrm>
        </p:spPr>
      </p:pic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ŞEHİT OKTAY BULUN ANADOLU LİSESİ </a:t>
            </a:r>
            <a:br>
              <a:rPr lang="tr-TR" dirty="0" smtClean="0"/>
            </a:br>
            <a:r>
              <a:rPr lang="tr-TR" dirty="0" smtClean="0"/>
              <a:t>REHBERLİK SERVİSİ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37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VE HEDEFLERİ BELİRLEME</a:t>
            </a:r>
            <a:endParaRPr lang="tr-TR" dirty="0"/>
          </a:p>
        </p:txBody>
      </p:sp>
      <p:pic>
        <p:nvPicPr>
          <p:cNvPr id="4" name="Picture 4" descr="j029865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2708920"/>
            <a:ext cx="4608512" cy="2571958"/>
          </a:xfrm>
          <a:noFill/>
        </p:spPr>
      </p:pic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804248" y="1484784"/>
            <a:ext cx="1582738" cy="148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 sz="1200" dirty="0"/>
          </a:p>
          <a:p>
            <a:endParaRPr lang="tr-TR" sz="1200" dirty="0"/>
          </a:p>
          <a:p>
            <a:r>
              <a:rPr lang="tr-TR" sz="1200" dirty="0"/>
              <a:t>    </a:t>
            </a:r>
            <a:r>
              <a:rPr lang="tr-TR" sz="1400" b="1" dirty="0"/>
              <a:t> Başarı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fit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2057400"/>
            <a:ext cx="4114800" cy="4800600"/>
          </a:xfrm>
          <a:solidFill>
            <a:srgbClr val="FFFF66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3000" b="1" smtClean="0">
                <a:latin typeface="Comic Sans MS" pitchFamily="66" charset="0"/>
              </a:rPr>
              <a:t>Her çalışma bir amaca yönelik olmalıdır. Bu amaçlar yakın ve uzak amaçlar olarak ayrılabilir.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0" y="0"/>
            <a:ext cx="4191000" cy="1981200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tr-TR" sz="4000" smtClean="0">
                <a:latin typeface="Comic Sans MS" pitchFamily="66" charset="0"/>
              </a:rPr>
              <a:t>AMAÇLARIN VE ÖNCELİKLERİN BELİRLENMESİ</a:t>
            </a:r>
            <a:endParaRPr lang="tr-TR" sz="4000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0"/>
            <a:ext cx="5029200" cy="20764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600" b="1">
                <a:solidFill>
                  <a:srgbClr val="080808"/>
                </a:solidFill>
                <a:effectLst/>
                <a:latin typeface="Comic Sans MS" pitchFamily="66" charset="0"/>
              </a:rPr>
              <a:t>Benim Uzun Vadede Amacım Veteriner Olup Sana Yaşlılığında Bakmak Kısa Vadeli Amacım İse Bunu Sana Anlatmak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 noTextEdit="1"/>
          </p:cNvSpPr>
          <p:nvPr>
            <p:ph type="clipArt" sz="half" idx="1"/>
          </p:nvPr>
        </p:nvSpPr>
        <p:spPr/>
      </p:sp>
      <p:pic>
        <p:nvPicPr>
          <p:cNvPr id="18435" name="Picture 6" descr="g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0"/>
            <a:ext cx="4419600" cy="6858000"/>
          </a:xfrm>
          <a:gradFill rotWithShape="0">
            <a:gsLst>
              <a:gs pos="0">
                <a:srgbClr val="99CC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Amaçlarınızı belirledikten sonra bunlara bir ay süre tanıyın. Gelecek ay yeni bir liste yapın.</a:t>
            </a:r>
          </a:p>
          <a:p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Kendinize şunları sorun.</a:t>
            </a:r>
          </a:p>
          <a:p>
            <a:pPr>
              <a:buFontTx/>
              <a:buChar char="-"/>
            </a:pPr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Ortaya ne çıkacak?</a:t>
            </a:r>
          </a:p>
          <a:p>
            <a:pPr>
              <a:buFontTx/>
              <a:buChar char="-"/>
            </a:pPr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Ne kadarı yapıldı?</a:t>
            </a:r>
          </a:p>
          <a:p>
            <a:pPr>
              <a:buFontTx/>
              <a:buChar char="-"/>
            </a:pPr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Ne kadarı yapılabilirdi?</a:t>
            </a:r>
          </a:p>
          <a:p>
            <a:pPr>
              <a:buFontTx/>
              <a:buChar char="-"/>
            </a:pPr>
            <a:r>
              <a:rPr lang="tr-TR" sz="2900" smtClean="0">
                <a:solidFill>
                  <a:srgbClr val="080808"/>
                </a:solidFill>
                <a:latin typeface="Comic Sans MS" pitchFamily="66" charset="0"/>
              </a:rPr>
              <a:t>Aradaki farkların sebepleri nelerdir?</a:t>
            </a:r>
            <a:endParaRPr lang="tr-TR" sz="290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0" y="5943600"/>
            <a:ext cx="4724400" cy="5032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tr-TR" sz="27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95600"/>
            <a:ext cx="7772400" cy="1143000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>BİR İNSANIN HEDEFİ </a:t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>YOKSA, DERS ÇALIŞMAK </a:t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>İÇİN BİR NEDENİ DE </a:t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dirty="0">
                <a:solidFill>
                  <a:schemeClr val="tx1"/>
                </a:solidFill>
                <a:latin typeface="Comic Sans MS" pitchFamily="66" charset="0"/>
              </a:rPr>
              <a:t>YOKTUR.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90775" y="449263"/>
            <a:ext cx="75116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3600" b="1" dirty="0" smtClean="0">
                <a:latin typeface="Times New Roman" pitchFamily="18" charset="0"/>
              </a:rPr>
              <a:t>PLANLI ÇALIŞMAK VE </a:t>
            </a:r>
          </a:p>
          <a:p>
            <a:pPr algn="ctr"/>
            <a:r>
              <a:rPr lang="tr-TR" sz="3600" b="1" dirty="0" smtClean="0">
                <a:latin typeface="Times New Roman" pitchFamily="18" charset="0"/>
              </a:rPr>
              <a:t>ZAMANI VERİMLİ KULLANMAK</a:t>
            </a:r>
            <a:endParaRPr lang="tr-TR" sz="3600" b="1" dirty="0">
              <a:latin typeface="Times New Roman" pitchFamily="18" charset="0"/>
            </a:endParaRPr>
          </a:p>
        </p:txBody>
      </p:sp>
      <p:pic>
        <p:nvPicPr>
          <p:cNvPr id="15363" name="Picture 3" descr="bd0503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200400"/>
            <a:ext cx="2989262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600200" y="25146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400" b="1">
                <a:latin typeface="Times New Roman" pitchFamily="18" charset="0"/>
              </a:rPr>
              <a:t>40’ + 10’ + 10’ = 60’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 rot="-2564684">
            <a:off x="455613" y="3735388"/>
            <a:ext cx="178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b="1">
                <a:latin typeface="Times New Roman" pitchFamily="18" charset="0"/>
              </a:rPr>
              <a:t>Çalışma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 rot="-2651882">
            <a:off x="3355975" y="3897313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b="1">
                <a:latin typeface="Times New Roman" pitchFamily="18" charset="0"/>
              </a:rPr>
              <a:t>Dinlenme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 rot="-2652461">
            <a:off x="1916113" y="3919538"/>
            <a:ext cx="158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b="1">
                <a:latin typeface="Times New Roman" pitchFamily="18" charset="0"/>
              </a:rPr>
              <a:t>Tekrar</a:t>
            </a:r>
          </a:p>
        </p:txBody>
      </p:sp>
    </p:spTree>
  </p:cSld>
  <p:clrMapOvr>
    <a:masterClrMapping/>
  </p:clrMapOvr>
  <p:transition spd="slow">
    <p:cover dir="u"/>
    <p:sndAc>
      <p:stSnd loop="1"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g3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3581400"/>
            <a:ext cx="3200400" cy="2819400"/>
          </a:xfrm>
          <a:solidFill>
            <a:srgbClr val="00FFFF"/>
          </a:solidFill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tr-TR" sz="2500" b="1" smtClean="0">
                <a:solidFill>
                  <a:srgbClr val="000066"/>
                </a:solidFill>
              </a:rPr>
              <a:t>Dersin işlendiği gün tekrar edilmesi unutma düzeyini azaltır.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tr-TR" sz="2500" b="1" smtClean="0">
                <a:solidFill>
                  <a:srgbClr val="000066"/>
                </a:solidFill>
              </a:rPr>
              <a:t>Dersleri her gün aynı saate yerleştirin.</a:t>
            </a:r>
            <a:endParaRPr lang="tr-TR" sz="2500" b="1" smtClean="0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295400"/>
            <a:ext cx="4191000" cy="1465263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tr-TR" b="1">
                <a:solidFill>
                  <a:srgbClr val="000066"/>
                </a:solidFill>
                <a:effectLst/>
              </a:rPr>
              <a:t>En zor dersleri en rahat anlayabileceğiniz saatlere yerleştirin.</a:t>
            </a:r>
          </a:p>
          <a:p>
            <a:pPr algn="ctr">
              <a:lnSpc>
                <a:spcPct val="90000"/>
              </a:lnSpc>
              <a:defRPr/>
            </a:pPr>
            <a:r>
              <a:rPr lang="tr-TR" b="1">
                <a:solidFill>
                  <a:srgbClr val="000066"/>
                </a:solidFill>
                <a:effectLst/>
              </a:rPr>
              <a:t>Dersten önce hazırlık çalışmalarına yer verin</a:t>
            </a:r>
            <a:endParaRPr lang="tr-TR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200400" y="5943600"/>
            <a:ext cx="17526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tr-TR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755650" y="0"/>
          <a:ext cx="7776862" cy="5877263"/>
        </p:xfrm>
        <a:graphic>
          <a:graphicData uri="http://schemas.openxmlformats.org/drawingml/2006/table">
            <a:tbl>
              <a:tblPr/>
              <a:tblGrid>
                <a:gridCol w="787530"/>
                <a:gridCol w="787530"/>
                <a:gridCol w="787530"/>
                <a:gridCol w="787530"/>
                <a:gridCol w="787530"/>
                <a:gridCol w="787530"/>
                <a:gridCol w="787530"/>
                <a:gridCol w="787530"/>
                <a:gridCol w="1476622"/>
              </a:tblGrid>
              <a:tr h="4515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>
                          <a:latin typeface="Arial Tur"/>
                        </a:rPr>
                        <a:t>HAFTALIK DERS ÇALIŞMA PROGRAMI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SAAT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PAZARTESİ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SALI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ÇARŞAMBA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PERŞEMBE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CUMA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CUMARTESİ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PAZAR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tr-TR" sz="700" b="0" i="0" u="none" strike="noStrike">
                          <a:latin typeface="Arial Tur"/>
                        </a:rPr>
                        <a:t>ÖĞRENCİ:                                                                        ADI       :                              SOYADI:</a:t>
                      </a:r>
                    </a:p>
                  </a:txBody>
                  <a:tcPr marL="6430" marR="6430" marT="64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07.00-08.00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latin typeface="Arial Tur"/>
                      </a:endParaRP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08.00-09.00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O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O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O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O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O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09.00-10.00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10.00-11.00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K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K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K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K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K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11.00-12.00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12.00-13.00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U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U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U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U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U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13.00-14.00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14.00-15.00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L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L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L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L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L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15.00-16.00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16.00-17.00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17.00-18.00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b="0" i="0" u="none" strike="noStrike">
                          <a:latin typeface="Arial Tur"/>
                        </a:rPr>
                        <a:t>HEDEFLERİM</a:t>
                      </a:r>
                    </a:p>
                  </a:txBody>
                  <a:tcPr marL="6430" marR="6430" marT="64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18.00-19.00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Akşam Yemeği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19.00-20.00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20.00-21.00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21.00-22.00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22.00-23.00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23.00-24.00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b="0" i="0" u="none" strike="noStrike">
                          <a:latin typeface="Arial Tur"/>
                        </a:rPr>
                        <a:t>BAŞARMAK SİZİN</a:t>
                      </a:r>
                    </a:p>
                  </a:txBody>
                  <a:tcPr marL="6430" marR="6430" marT="64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6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24.00-01.00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6430" marR="6430" marT="64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700" b="0" i="0" u="none" strike="noStrike" dirty="0">
                          <a:latin typeface="Arial Tur"/>
                        </a:rPr>
                        <a:t>ELİNİZDE</a:t>
                      </a:r>
                    </a:p>
                  </a:txBody>
                  <a:tcPr marL="6430" marR="6430" marT="64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81"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0" i="0" u="none" strike="noStrike">
                          <a:latin typeface="Arial Tur"/>
                        </a:rPr>
                        <a:t>NOT: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tr-TR" sz="500" b="0" i="0" u="none" strike="noStrike" dirty="0">
                          <a:latin typeface="Arial Tur"/>
                        </a:rPr>
                        <a:t>Her saat başında 5-10 </a:t>
                      </a:r>
                      <a:r>
                        <a:rPr lang="tr-TR" sz="500" b="0" i="0" u="none" strike="noStrike" dirty="0" err="1">
                          <a:latin typeface="Arial Tur"/>
                        </a:rPr>
                        <a:t>dk</a:t>
                      </a:r>
                      <a:r>
                        <a:rPr lang="tr-TR" sz="500" b="0" i="0" u="none" strike="noStrike" dirty="0">
                          <a:latin typeface="Arial Tur"/>
                        </a:rPr>
                        <a:t>. dinlenme molası verilecek.Öğleden sonraları sabah okulda işlenen derslerin tekrarı, akşamları ertesi günün derslerine ön hazırlık yapılacak.</a:t>
                      </a:r>
                    </a:p>
                  </a:txBody>
                  <a:tcPr marL="6430" marR="6430" marT="64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0000CC"/>
                </a:solidFill>
              </a:rPr>
              <a:t>Çalışma Ortamının Düzenlenmesi</a:t>
            </a:r>
          </a:p>
        </p:txBody>
      </p:sp>
      <p:graphicFrame>
        <p:nvGraphicFramePr>
          <p:cNvPr id="7782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451725" y="4652963"/>
          <a:ext cx="1692275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4671000" imgH="3746160" progId="">
                  <p:embed/>
                </p:oleObj>
              </mc:Choice>
              <mc:Fallback>
                <p:oleObj name="Clip" r:id="rId3" imgW="4671000" imgH="37461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4652963"/>
                        <a:ext cx="1692275" cy="220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830" name="Picture 6" descr="HH01669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21163"/>
            <a:ext cx="24415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1" name="Picture 7" descr="tv seyre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0338" y="1484313"/>
            <a:ext cx="44640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rgbClr val="FF5050"/>
          </a:solidFill>
        </p:spPr>
        <p:txBody>
          <a:bodyPr/>
          <a:lstStyle/>
          <a:p>
            <a:r>
              <a:rPr lang="tr-TR" sz="3400" smtClean="0">
                <a:solidFill>
                  <a:srgbClr val="FFFFCC"/>
                </a:solidFill>
                <a:latin typeface="Comic Sans MS" pitchFamily="66" charset="0"/>
              </a:rPr>
              <a:t>UYGUN BİR ÇALIŞMA ORTAMI SEÇİNİZ</a:t>
            </a:r>
            <a:endParaRPr lang="tr-TR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  <a:gradFill rotWithShape="0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Çalışma yeri derli toplu, yalın elden geldiğince sabit ve sakin olmalı, ayrıca ışık, ısı gibi fiziksel sorunları çözümlenmiş olmalı.</a:t>
            </a:r>
          </a:p>
          <a:p>
            <a:pPr>
              <a:buFont typeface="Monotype Sorts" pitchFamily="2" charset="2"/>
              <a:buNone/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Evin değişik yerlerini değil belli bir yerini çalışma yeri olarak hazırlayın ve hep aynı yeri kullanın.</a:t>
            </a:r>
          </a:p>
          <a:p>
            <a:pPr>
              <a:buFont typeface="Monotype Sorts" pitchFamily="2" charset="2"/>
              <a:buNone/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En uygun çalışma ortamı şöyle olabilir;</a:t>
            </a:r>
          </a:p>
          <a:p>
            <a:pPr>
              <a:buClr>
                <a:schemeClr val="tx1"/>
              </a:buClr>
              <a:buFont typeface="Monotype Sorts" pitchFamily="2" charset="2"/>
              <a:buBlip>
                <a:blip r:embed="rId2"/>
              </a:buBlip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Üzerinde çalışmak için tüm araç ve gereçlerin  bulunduğu bir masa olmalıdır.</a:t>
            </a:r>
          </a:p>
          <a:p>
            <a:pPr>
              <a:buClr>
                <a:schemeClr val="tx1"/>
              </a:buClr>
              <a:buFont typeface="Monotype Sorts" pitchFamily="2" charset="2"/>
              <a:buBlip>
                <a:blip r:embed="rId2"/>
              </a:buBlip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Oda ısısı ne çok soğuk ne de çok sıcak olmalıdır.</a:t>
            </a:r>
          </a:p>
          <a:p>
            <a:pPr>
              <a:buClr>
                <a:schemeClr val="tx1"/>
              </a:buClr>
              <a:buFont typeface="Monotype Sorts" pitchFamily="2" charset="2"/>
              <a:buBlip>
                <a:blip r:embed="rId2"/>
              </a:buBlip>
            </a:pPr>
            <a:r>
              <a:rPr lang="tr-TR" sz="3000" smtClean="0">
                <a:solidFill>
                  <a:srgbClr val="000000"/>
                </a:solidFill>
                <a:latin typeface="Comic Sans MS" pitchFamily="66" charset="0"/>
              </a:rPr>
              <a:t>Oda sık sık havalandırılmalıdır.</a:t>
            </a:r>
            <a:endParaRPr lang="tr-TR" sz="30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g3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105400"/>
            <a:ext cx="9144000" cy="1752600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tr-TR" sz="2600" b="1" smtClean="0">
                <a:solidFill>
                  <a:srgbClr val="FF0000"/>
                </a:solidFill>
                <a:latin typeface="Comic Sans MS" pitchFamily="66" charset="0"/>
              </a:rPr>
              <a:t>Çalışma ortamında dikkati dağıtacak radyo, teyp, tv, resim, poster, afiş olmamalıdır.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tr-TR" sz="2600" b="1" smtClean="0">
                <a:solidFill>
                  <a:srgbClr val="FF0000"/>
                </a:solidFill>
                <a:latin typeface="Comic Sans MS" pitchFamily="66" charset="0"/>
              </a:rPr>
              <a:t>Çalışma masası ve odası sadece ders çalışmak için kullanılmalıdır.</a:t>
            </a:r>
            <a:endParaRPr lang="tr-TR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796" name="AutoShape 6"/>
          <p:cNvSpPr>
            <a:spLocks noChangeArrowheads="1"/>
          </p:cNvSpPr>
          <p:nvPr/>
        </p:nvSpPr>
        <p:spPr bwMode="auto">
          <a:xfrm>
            <a:off x="0" y="0"/>
            <a:ext cx="5867400" cy="1143000"/>
          </a:xfrm>
          <a:prstGeom prst="wedgeRectCallout">
            <a:avLst>
              <a:gd name="adj1" fmla="val 27843"/>
              <a:gd name="adj2" fmla="val 9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500" b="1">
                <a:solidFill>
                  <a:srgbClr val="FFFFFF"/>
                </a:solidFill>
                <a:effectLst/>
                <a:latin typeface="Comic Sans MS" pitchFamily="66" charset="0"/>
              </a:rPr>
              <a:t>Çalışma masamı bundan sonra sadece </a:t>
            </a:r>
          </a:p>
          <a:p>
            <a:pPr algn="ctr"/>
            <a:r>
              <a:rPr lang="tr-TR" sz="2500" b="1">
                <a:solidFill>
                  <a:srgbClr val="FFFFFF"/>
                </a:solidFill>
                <a:effectLst/>
                <a:latin typeface="Comic Sans MS" pitchFamily="66" charset="0"/>
              </a:rPr>
              <a:t>ders çalışmak için kullanacağım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2819400" y="3810000"/>
            <a:ext cx="3505200" cy="914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01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4600" y="1447800"/>
            <a:ext cx="4191000" cy="3886200"/>
          </a:xfrm>
          <a:gradFill rotWithShape="0">
            <a:gsLst>
              <a:gs pos="0">
                <a:srgbClr val="CCEC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tr-TR" sz="7000" b="1" smtClean="0">
                <a:latin typeface="Courier New" pitchFamily="49" charset="0"/>
              </a:rPr>
              <a:t>VERİMLİ DERS ÇALIŞMA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3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3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3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31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ETKİlİ</a:t>
            </a:r>
            <a:r>
              <a:rPr lang="tr-TR" dirty="0" smtClean="0"/>
              <a:t> ÖĞRENME</a:t>
            </a:r>
            <a:endParaRPr lang="tr-TR" dirty="0"/>
          </a:p>
        </p:txBody>
      </p:sp>
      <p:pic>
        <p:nvPicPr>
          <p:cNvPr id="4" name="Picture 5" descr="AG00317_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9087" y="1214422"/>
            <a:ext cx="4372003" cy="3269472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" name="Picture 4" descr="fotoalbum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14422"/>
            <a:ext cx="3810000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BD05380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143372" y="4357694"/>
            <a:ext cx="4648200" cy="2285992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accent1"/>
              </a:gs>
            </a:gsLst>
            <a:lin ang="0" scaled="1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IRPM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ETKİLİ ÖĞRENME 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(İFİKAN)</a:t>
            </a:r>
            <a:r>
              <a:rPr lang="tr-TR" sz="6000" dirty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tr-TR" sz="6000" dirty="0">
                <a:solidFill>
                  <a:srgbClr val="FFFF00"/>
                </a:solidFill>
                <a:latin typeface="Comic Sans MS" pitchFamily="66" charset="0"/>
              </a:rPr>
            </a:br>
            <a:endParaRPr lang="tr-TR" sz="6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İ  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-   İLERİ BAK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F   -   FİKİR OLUŞTUR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İ   -   İŞARETLERE DİKKAT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K   -   KATIL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A   -  ARAŞTIR</a:t>
            </a: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N   -  NOT TUT</a:t>
            </a:r>
          </a:p>
          <a:p>
            <a:pPr>
              <a:lnSpc>
                <a:spcPct val="90000"/>
              </a:lnSpc>
            </a:pPr>
            <a:endParaRPr lang="tr-TR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                 </a:t>
            </a:r>
            <a:endParaRPr lang="tr-TR" sz="40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ETKİLİ ÖĞRENME  </a:t>
            </a:r>
            <a:r>
              <a:rPr lang="tr-TR" b="1" dirty="0">
                <a:solidFill>
                  <a:srgbClr val="FF0000"/>
                </a:solidFill>
                <a:latin typeface="Comic Sans MS" pitchFamily="66" charset="0"/>
              </a:rPr>
              <a:t>(İSOAT)</a:t>
            </a:r>
            <a:r>
              <a:rPr lang="tr-TR" sz="6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4419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İ   -  İZLE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S  -  SOR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O -  OKU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A -  ANLAT</a:t>
            </a:r>
          </a:p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T -   TEKRARLA</a:t>
            </a:r>
          </a:p>
          <a:p>
            <a:pPr>
              <a:buFont typeface="Wingdings" pitchFamily="2" charset="2"/>
              <a:buNone/>
            </a:pPr>
            <a:endParaRPr lang="tr-TR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None/>
            </a:pPr>
            <a:endParaRPr lang="tr-TR" sz="44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  <a:solidFill>
            <a:srgbClr val="99FF66"/>
          </a:solidFill>
        </p:spPr>
        <p:txBody>
          <a:bodyPr/>
          <a:lstStyle/>
          <a:p>
            <a:pPr lvl="2">
              <a:buFontTx/>
              <a:buNone/>
            </a:pPr>
            <a:r>
              <a:rPr lang="tr-TR" sz="3000" b="1" dirty="0" smtClean="0">
                <a:solidFill>
                  <a:srgbClr val="000000"/>
                </a:solidFill>
                <a:latin typeface="Comic Sans MS" pitchFamily="66" charset="0"/>
              </a:rPr>
              <a:t>NASIL  TEKRAR  ETMELİSİNİZ ?</a:t>
            </a:r>
          </a:p>
          <a:p>
            <a:r>
              <a:rPr lang="tr-TR" sz="3000" b="1" dirty="0" smtClean="0">
                <a:solidFill>
                  <a:srgbClr val="000000"/>
                </a:solidFill>
                <a:latin typeface="Comic Sans MS" pitchFamily="66" charset="0"/>
              </a:rPr>
              <a:t>- İLK      TEKRAR: Okuldan eve gelince mutlaka tekrar yapılmalı</a:t>
            </a:r>
          </a:p>
          <a:p>
            <a:r>
              <a:rPr lang="tr-TR" sz="3000" b="1" dirty="0" smtClean="0">
                <a:solidFill>
                  <a:srgbClr val="000000"/>
                </a:solidFill>
                <a:latin typeface="Comic Sans MS" pitchFamily="66" charset="0"/>
              </a:rPr>
              <a:t>- İKİNCİ   TEKRAR : Öğrenmeden sonraki birinci  haftanın sonunda yapılır. Bu tekrar bilgilerin bir ay süreyle  hatırlanmasını sağlar.</a:t>
            </a:r>
          </a:p>
          <a:p>
            <a:r>
              <a:rPr lang="tr-TR" sz="3000" b="1" dirty="0" smtClean="0">
                <a:solidFill>
                  <a:srgbClr val="000000"/>
                </a:solidFill>
                <a:latin typeface="Comic Sans MS" pitchFamily="66" charset="0"/>
              </a:rPr>
              <a:t>- ÜÇÜNCÜ TEKRAR: Öğrenmeden yaklaşık bir ay sonra yapılır. Bu  tekrar  bilginin çok  daha uzun  süre sağlıklı olarak hatırlanmasını sağlar.	</a:t>
            </a:r>
            <a:endParaRPr lang="tr-TR" sz="30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85" name="Group 137"/>
          <p:cNvGraphicFramePr>
            <a:graphicFrameLocks noGrp="1"/>
          </p:cNvGraphicFramePr>
          <p:nvPr/>
        </p:nvGraphicFramePr>
        <p:xfrm>
          <a:off x="0" y="228600"/>
          <a:ext cx="9144000" cy="6632448"/>
        </p:xfrm>
        <a:graphic>
          <a:graphicData uri="http://schemas.openxmlformats.org/drawingml/2006/table">
            <a:tbl>
              <a:tblPr/>
              <a:tblGrid>
                <a:gridCol w="1735138"/>
                <a:gridCol w="5200650"/>
                <a:gridCol w="552450"/>
                <a:gridCol w="1655762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İNANÇ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DÜŞÜNCE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SONUÇ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Tarih dersine çalışmak istiyorum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-Konular, çok uzun anlayamıyorum.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-Ezberlememem gerek ama ben hep ezbere kaçıyorum.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-Konular arasında bağlantı kuramıyorum.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-Tarih dersini sevmiyorum bu yüzden çalışamıyorum.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Çalışma motivasyonu düşer, sıkıntı artar.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Sonuç: olumsuz.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İNANÇ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ÜÇÜNCÜ DİLLE DÜŞÜNME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SONUÇ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2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Tarih dersine çalışmak istiyorum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Her şeye rağmen, tarihten anlayabildiğim konular var.Ne kadar çok soru çözebilirsem, sınavda o ölçüde başarılı olabilirim.O halde tarih dersine daha çok zaman ayıracağım ve daha çok test çözeceğim.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motivasyonun yükselmesi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olumlu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0" smtClean="0">
                <a:solidFill>
                  <a:srgbClr val="FF0000"/>
                </a:solidFill>
              </a:rPr>
              <a:t>Öğrendiklerimizi Özetlersek;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Font typeface="Wingdings" pitchFamily="2" charset="2"/>
              <a:buAutoNum type="arabicPeriod"/>
            </a:pPr>
            <a:r>
              <a:rPr lang="tr-TR" smtClean="0"/>
              <a:t>Öğrendiğimiz bilgileri kullanmalıyız.</a:t>
            </a:r>
          </a:p>
          <a:p>
            <a:pPr marL="514350" indent="-514350">
              <a:buClrTx/>
              <a:buFont typeface="Wingdings" pitchFamily="2" charset="2"/>
              <a:buAutoNum type="arabicPeriod"/>
            </a:pPr>
            <a:r>
              <a:rPr lang="tr-TR" smtClean="0"/>
              <a:t>Kısa süreli hafızadan uzun süreli hafızaya geçirmek için kendimize uygun tekrar stratejileri kullanmalıyız.</a:t>
            </a:r>
          </a:p>
          <a:p>
            <a:pPr marL="514350" indent="-514350">
              <a:buClrTx/>
              <a:buFont typeface="Wingdings" pitchFamily="2" charset="2"/>
              <a:buAutoNum type="arabicPeriod"/>
            </a:pPr>
            <a:r>
              <a:rPr lang="tr-TR" smtClean="0"/>
              <a:t> Başarı için çalışmalarımızı planlamalıyız.</a:t>
            </a:r>
          </a:p>
          <a:p>
            <a:pPr marL="514350" indent="-514350">
              <a:buClrTx/>
              <a:buFont typeface="Wingdings" pitchFamily="2" charset="2"/>
              <a:buAutoNum type="arabicPeriod"/>
            </a:pPr>
            <a:r>
              <a:rPr lang="tr-TR" smtClean="0"/>
              <a:t>Öğrenme ve hatırlama için aralıklı tekrar yapmalıyız.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g4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5000"/>
            <a:ext cx="9144000" cy="1143000"/>
          </a:xfrm>
          <a:solidFill>
            <a:srgbClr val="FF00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 smtClean="0">
                <a:solidFill>
                  <a:srgbClr val="FFFF99"/>
                </a:solidFill>
                <a:latin typeface="Tahoma" pitchFamily="34" charset="0"/>
              </a:rPr>
              <a:t>Beklenti böyle olunca başarısızlığın nedeni, "yeterince çalışmamak" olarak görülmekte ve sizlerden sürekli daha çok çalışması istenmektedir. </a:t>
            </a:r>
            <a:endParaRPr lang="tr-TR" sz="2400" smtClean="0">
              <a:solidFill>
                <a:srgbClr val="FFFF99"/>
              </a:solidFill>
              <a:latin typeface="Tahoma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750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sz="2300" b="1">
                <a:solidFill>
                  <a:srgbClr val="FFFF99"/>
                </a:solidFill>
                <a:effectLst/>
                <a:latin typeface="Tahoma" pitchFamily="34" charset="0"/>
              </a:rPr>
              <a:t>Ana, baba ve öğretmenlerin öğrenciden genel beklentisi, onların “Derslerine çok çalışıp, başarılı olmaları" yönündedir</a:t>
            </a:r>
            <a:r>
              <a:rPr lang="tr-TR" sz="2500">
                <a:solidFill>
                  <a:srgbClr val="FFFF99"/>
                </a:solidFill>
                <a:effectLst/>
              </a:rPr>
              <a:t>.</a:t>
            </a:r>
            <a:r>
              <a:rPr lang="tr-TR" sz="2500">
                <a:effectLst/>
              </a:rPr>
              <a:t> </a:t>
            </a:r>
            <a:endParaRPr lang="tr-TR" sz="25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7"/>
          <p:cNvSpPr>
            <a:spLocks noGrp="1" noChangeArrowheads="1" noTextEdit="1"/>
          </p:cNvSpPr>
          <p:nvPr>
            <p:ph type="clipArt" sz="half" idx="1"/>
          </p:nvPr>
        </p:nvSpPr>
        <p:spPr/>
      </p:sp>
      <p:sp>
        <p:nvSpPr>
          <p:cNvPr id="36868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715000"/>
            <a:ext cx="9525000" cy="1143000"/>
          </a:xfrm>
          <a:solidFill>
            <a:srgbClr val="FF6600"/>
          </a:solidFill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tr-TR" sz="2800" b="1" smtClean="0">
                <a:solidFill>
                  <a:srgbClr val="FFFF00"/>
                </a:solidFill>
                <a:latin typeface="Comic Sans MS" pitchFamily="66" charset="0"/>
              </a:rPr>
              <a:t>Verimli ders çalışma yollarını iyi bilerek ve bunlardan gereğince yararlanarak </a:t>
            </a:r>
            <a:r>
              <a:rPr lang="tr-TR" sz="2800" b="1" u="sng" smtClean="0">
                <a:solidFill>
                  <a:srgbClr val="FFFF00"/>
                </a:solidFill>
                <a:latin typeface="Comic Sans MS" pitchFamily="66" charset="0"/>
              </a:rPr>
              <a:t>etkili çalışmaktır</a:t>
            </a:r>
            <a:r>
              <a:rPr lang="tr-TR" sz="2800" b="1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tr-TR" sz="3000" smtClean="0"/>
          </a:p>
        </p:txBody>
      </p:sp>
      <p:pic>
        <p:nvPicPr>
          <p:cNvPr id="8195" name="Picture 1029" descr="id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AutoShape 1030"/>
          <p:cNvSpPr>
            <a:spLocks noChangeArrowheads="1"/>
          </p:cNvSpPr>
          <p:nvPr/>
        </p:nvSpPr>
        <p:spPr bwMode="auto">
          <a:xfrm>
            <a:off x="5791200" y="838200"/>
            <a:ext cx="3352800" cy="3810000"/>
          </a:xfrm>
          <a:prstGeom prst="cloudCallout">
            <a:avLst>
              <a:gd name="adj1" fmla="val -60653"/>
              <a:gd name="adj2" fmla="val 8167"/>
            </a:avLst>
          </a:prstGeom>
          <a:gradFill rotWithShape="0">
            <a:gsLst>
              <a:gs pos="0">
                <a:srgbClr val="FF99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2800">
                <a:solidFill>
                  <a:srgbClr val="000000"/>
                </a:solidFill>
                <a:effectLst/>
                <a:latin typeface="Comic Sans MS" pitchFamily="66" charset="0"/>
              </a:rPr>
              <a:t>Oysa</a:t>
            </a:r>
          </a:p>
          <a:p>
            <a:pPr algn="ctr"/>
            <a:r>
              <a:rPr lang="tr-TR" sz="2800">
                <a:solidFill>
                  <a:srgbClr val="000000"/>
                </a:solidFill>
                <a:effectLst/>
                <a:latin typeface="Comic Sans MS" pitchFamily="66" charset="0"/>
              </a:rPr>
              <a:t> gerekli olan </a:t>
            </a:r>
          </a:p>
          <a:p>
            <a:pPr algn="ctr"/>
            <a:r>
              <a:rPr lang="tr-TR" sz="2800" b="1">
                <a:solidFill>
                  <a:srgbClr val="000000"/>
                </a:solidFill>
                <a:effectLst/>
                <a:latin typeface="Comic Sans MS" pitchFamily="66" charset="0"/>
              </a:rPr>
              <a:t>"Bilinçsizce </a:t>
            </a:r>
          </a:p>
          <a:p>
            <a:pPr algn="ctr"/>
            <a:r>
              <a:rPr lang="tr-TR" sz="2800" b="1">
                <a:solidFill>
                  <a:srgbClr val="000000"/>
                </a:solidFill>
                <a:effectLst/>
                <a:latin typeface="Comic Sans MS" pitchFamily="66" charset="0"/>
              </a:rPr>
              <a:t>çok çalışmak"</a:t>
            </a:r>
            <a:r>
              <a:rPr lang="tr-TR" sz="2800">
                <a:solidFill>
                  <a:srgbClr val="000000"/>
                </a:solidFill>
                <a:effectLst/>
                <a:latin typeface="Comic Sans MS" pitchFamily="66" charset="0"/>
              </a:rPr>
              <a:t> </a:t>
            </a:r>
          </a:p>
          <a:p>
            <a:pPr algn="ctr"/>
            <a:r>
              <a:rPr lang="tr-TR" sz="2800">
                <a:solidFill>
                  <a:srgbClr val="000000"/>
                </a:solidFill>
                <a:effectLst/>
                <a:latin typeface="Comic Sans MS" pitchFamily="66" charset="0"/>
              </a:rPr>
              <a:t>değil</a:t>
            </a:r>
            <a:endParaRPr lang="tr-TR" sz="1900">
              <a:solidFill>
                <a:schemeClr val="bg2"/>
              </a:solidFill>
              <a:effectLst/>
            </a:endParaRPr>
          </a:p>
        </p:txBody>
      </p:sp>
      <p:sp>
        <p:nvSpPr>
          <p:cNvPr id="36872" name="Text Box 1032"/>
          <p:cNvSpPr txBox="1">
            <a:spLocks noChangeArrowheads="1"/>
          </p:cNvSpPr>
          <p:nvPr/>
        </p:nvSpPr>
        <p:spPr bwMode="auto">
          <a:xfrm>
            <a:off x="5638800" y="0"/>
            <a:ext cx="3505200" cy="7794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tr-TR" sz="18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tr-TR" sz="18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z="2900" dirty="0" smtClean="0"/>
              <a:t>   </a:t>
            </a:r>
          </a:p>
          <a:p>
            <a:pPr eaLnBrk="1" hangingPunct="1">
              <a:buFontTx/>
              <a:buNone/>
            </a:pPr>
            <a:r>
              <a:rPr lang="tr-TR" sz="3300" dirty="0" smtClean="0"/>
              <a:t>Verimli ders çalışma amaç doğrultusunda planlı ve programlı çalışmaktır.  Verimli ders çalışmak sadece ders çalışmak için zaman ayırarak diğer etkinlikleri göz ardı etmek değildir.  </a:t>
            </a:r>
          </a:p>
        </p:txBody>
      </p:sp>
      <p:sp>
        <p:nvSpPr>
          <p:cNvPr id="9218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tr-TR" altLang="en-US" dirty="0" smtClean="0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827088" y="620713"/>
            <a:ext cx="7489825" cy="1008062"/>
          </a:xfrm>
          <a:prstGeom prst="wedgeRectCallout">
            <a:avLst>
              <a:gd name="adj1" fmla="val 6907"/>
              <a:gd name="adj2" fmla="val 1032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tr-TR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Verimli Ders Çalışma Nedir?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981075"/>
            <a:ext cx="7543800" cy="4464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300" smtClean="0"/>
              <a:t>   </a:t>
            </a:r>
            <a:r>
              <a:rPr lang="tr-TR" sz="4100" smtClean="0"/>
              <a:t>Aksine belli bir plan ve program dahilinde hem ders çalışırken hem de diğer sosyal etkinliklere zaman ayırırken bunlardan zevk almanıza yardımcı olur</a:t>
            </a:r>
            <a:r>
              <a:rPr lang="tr-TR" sz="3300" smtClean="0"/>
              <a:t>. </a:t>
            </a:r>
          </a:p>
          <a:p>
            <a:pPr eaLnBrk="1" hangingPunct="1">
              <a:buFontTx/>
              <a:buNone/>
            </a:pPr>
            <a:endParaRPr lang="tr-TR" smtClean="0"/>
          </a:p>
        </p:txBody>
      </p:sp>
      <p:sp>
        <p:nvSpPr>
          <p:cNvPr id="10242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tr-TR" altLang="en-US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i="0" smtClean="0">
                <a:solidFill>
                  <a:srgbClr val="0070C0"/>
                </a:solidFill>
                <a:latin typeface="Comic Sans MS" pitchFamily="66" charset="0"/>
              </a:rPr>
              <a:t>Öğrenme üç aşamada gerçekleşir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495800" y="2057400"/>
            <a:ext cx="4273550" cy="1828800"/>
          </a:xfrm>
        </p:spPr>
        <p:txBody>
          <a:bodyPr/>
          <a:lstStyle/>
          <a:p>
            <a:pPr marL="609600" indent="-609600" eaLnBrk="1" hangingPunct="1">
              <a:buClrTx/>
              <a:buFont typeface="Times New Roman" pitchFamily="18" charset="0"/>
              <a:buAutoNum type="arabicPeriod"/>
            </a:pPr>
            <a:r>
              <a:rPr lang="tr-TR" smtClean="0">
                <a:solidFill>
                  <a:srgbClr val="FF0000"/>
                </a:solidFill>
              </a:rPr>
              <a:t>Duyu Organları</a:t>
            </a:r>
          </a:p>
          <a:p>
            <a:pPr marL="609600" indent="-609600" eaLnBrk="1" hangingPunct="1">
              <a:buClrTx/>
              <a:buFont typeface="Wingdings" pitchFamily="2" charset="2"/>
              <a:buAutoNum type="arabicPeriod"/>
            </a:pPr>
            <a:r>
              <a:rPr lang="tr-TR" smtClean="0">
                <a:solidFill>
                  <a:srgbClr val="0070C0"/>
                </a:solidFill>
              </a:rPr>
              <a:t>Kısa Süreli Hafıza</a:t>
            </a:r>
          </a:p>
          <a:p>
            <a:pPr marL="609600" indent="-609600" eaLnBrk="1" hangingPunct="1">
              <a:buClrTx/>
              <a:buFont typeface="Wingdings" pitchFamily="2" charset="2"/>
              <a:buAutoNum type="arabicPeriod"/>
            </a:pPr>
            <a:r>
              <a:rPr lang="tr-TR" smtClean="0">
                <a:solidFill>
                  <a:srgbClr val="00B050"/>
                </a:solidFill>
              </a:rPr>
              <a:t>Uzun Süreli Hafıza</a:t>
            </a:r>
          </a:p>
        </p:txBody>
      </p:sp>
      <p:pic>
        <p:nvPicPr>
          <p:cNvPr id="5124" name="Picture 4" descr="C:\Program Files\Microsoft Office\Clipart\Pub60Cor\an0079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2905125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C:\Program Files\Microsoft Office\Clipart\Pub60Cor\so0028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-228600"/>
            <a:ext cx="2233613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676400" y="3429000"/>
            <a:ext cx="15240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tr-TR"/>
              <a:t>Duyu </a:t>
            </a:r>
          </a:p>
          <a:p>
            <a:pPr algn="ctr"/>
            <a:r>
              <a:rPr lang="tr-TR"/>
              <a:t>organları</a:t>
            </a:r>
          </a:p>
        </p:txBody>
      </p:sp>
      <p:sp>
        <p:nvSpPr>
          <p:cNvPr id="6148" name="Line 7"/>
          <p:cNvSpPr>
            <a:spLocks noChangeShapeType="1"/>
          </p:cNvSpPr>
          <p:nvPr/>
        </p:nvSpPr>
        <p:spPr bwMode="auto">
          <a:xfrm>
            <a:off x="3200400" y="3886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3733800" y="3124200"/>
            <a:ext cx="1600200" cy="1676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tr-TR" dirty="0">
                <a:solidFill>
                  <a:srgbClr val="FF3300"/>
                </a:solidFill>
              </a:rPr>
              <a:t>Kısa Süreli</a:t>
            </a:r>
          </a:p>
          <a:p>
            <a:pPr algn="ctr"/>
            <a:r>
              <a:rPr lang="tr-TR" dirty="0">
                <a:solidFill>
                  <a:srgbClr val="FF3300"/>
                </a:solidFill>
              </a:rPr>
              <a:t>Hafıza</a:t>
            </a:r>
          </a:p>
          <a:p>
            <a:pPr algn="ctr"/>
            <a:r>
              <a:rPr lang="tr-TR" sz="1800" dirty="0">
                <a:solidFill>
                  <a:srgbClr val="FF3300"/>
                </a:solidFill>
              </a:rPr>
              <a:t>(aktif hafıza)</a:t>
            </a:r>
          </a:p>
        </p:txBody>
      </p:sp>
      <p:sp>
        <p:nvSpPr>
          <p:cNvPr id="6150" name="Oval 9"/>
          <p:cNvSpPr>
            <a:spLocks noChangeArrowheads="1"/>
          </p:cNvSpPr>
          <p:nvPr/>
        </p:nvSpPr>
        <p:spPr bwMode="auto">
          <a:xfrm>
            <a:off x="6477000" y="2667000"/>
            <a:ext cx="2133600" cy="2438400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tr-TR">
                <a:solidFill>
                  <a:srgbClr val="FF3300"/>
                </a:solidFill>
              </a:rPr>
              <a:t>Uzun Süreli</a:t>
            </a:r>
          </a:p>
          <a:p>
            <a:pPr algn="ctr"/>
            <a:r>
              <a:rPr lang="tr-TR">
                <a:solidFill>
                  <a:srgbClr val="FF3300"/>
                </a:solidFill>
              </a:rPr>
              <a:t>Hafıza</a:t>
            </a:r>
          </a:p>
        </p:txBody>
      </p:sp>
      <p:sp>
        <p:nvSpPr>
          <p:cNvPr id="6151" name="Line 10"/>
          <p:cNvSpPr>
            <a:spLocks noChangeShapeType="1"/>
          </p:cNvSpPr>
          <p:nvPr/>
        </p:nvSpPr>
        <p:spPr bwMode="auto">
          <a:xfrm>
            <a:off x="5410200" y="3581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 flipH="1">
            <a:off x="5410200" y="4343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53" name="Line 12"/>
          <p:cNvSpPr>
            <a:spLocks noChangeShapeType="1"/>
          </p:cNvSpPr>
          <p:nvPr/>
        </p:nvSpPr>
        <p:spPr bwMode="auto">
          <a:xfrm>
            <a:off x="44958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tr-TR"/>
          </a:p>
        </p:txBody>
      </p:sp>
      <p:sp>
        <p:nvSpPr>
          <p:cNvPr id="6155" name="Text Box 15"/>
          <p:cNvSpPr txBox="1">
            <a:spLocks noChangeArrowheads="1"/>
          </p:cNvSpPr>
          <p:nvPr/>
        </p:nvSpPr>
        <p:spPr bwMode="auto">
          <a:xfrm>
            <a:off x="1600200" y="4343400"/>
            <a:ext cx="1600200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1400"/>
              <a:t>Görme, Duyma, Dokunma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5562600" y="4343400"/>
            <a:ext cx="990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/>
              <a:t>Hatırlama </a:t>
            </a:r>
          </a:p>
        </p:txBody>
      </p:sp>
      <p:sp>
        <p:nvSpPr>
          <p:cNvPr id="6157" name="Text Box 17"/>
          <p:cNvSpPr txBox="1">
            <a:spLocks noChangeArrowheads="1"/>
          </p:cNvSpPr>
          <p:nvPr/>
        </p:nvSpPr>
        <p:spPr bwMode="auto">
          <a:xfrm>
            <a:off x="5486400" y="3276600"/>
            <a:ext cx="990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400"/>
              <a:t>Öğrenme</a:t>
            </a:r>
          </a:p>
        </p:txBody>
      </p:sp>
      <p:sp>
        <p:nvSpPr>
          <p:cNvPr id="6158" name="Text Box 18"/>
          <p:cNvSpPr txBox="1">
            <a:spLocks noChangeArrowheads="1"/>
          </p:cNvSpPr>
          <p:nvPr/>
        </p:nvSpPr>
        <p:spPr bwMode="auto">
          <a:xfrm>
            <a:off x="5181600" y="3521075"/>
            <a:ext cx="1447800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1400"/>
              <a:t>Organizasyon İlişkilendirme</a:t>
            </a:r>
          </a:p>
        </p:txBody>
      </p:sp>
      <p:sp>
        <p:nvSpPr>
          <p:cNvPr id="16" name="15 Metin kutusu"/>
          <p:cNvSpPr txBox="1"/>
          <p:nvPr/>
        </p:nvSpPr>
        <p:spPr>
          <a:xfrm>
            <a:off x="3419872" y="515719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Öğrenme=Kullanma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VERİMLİ DERS ÇALIŞMA YOLLARI NELERDİR?</a:t>
            </a:r>
            <a:endParaRPr lang="tr-TR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295400"/>
            <a:ext cx="9144000" cy="5562600"/>
          </a:xfrm>
          <a:gradFill rotWithShape="0">
            <a:gsLst>
              <a:gs pos="0">
                <a:srgbClr val="FF0066"/>
              </a:gs>
              <a:gs pos="100000">
                <a:srgbClr val="76002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Amaçlarınızı belirlemek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Planlı çalışmak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Zamanı verimli kullanmak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Verimi azaltıcı etkenleri ortadan kaldırmak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Uygun bir çalışma ortamı hazırlamak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Dikkatinizi uyanık tutmak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Derse hazırlıklı olmak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Not tutmak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Araç gereç ve kaynaklardan yararlanmak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Verimli okumak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Monotype Sorts" pitchFamily="2" charset="2"/>
              <a:buChar char="è"/>
            </a:pPr>
            <a:r>
              <a:rPr lang="tr-TR" b="1" smtClean="0">
                <a:solidFill>
                  <a:srgbClr val="FFFF99"/>
                </a:solidFill>
                <a:latin typeface="Arial" charset="0"/>
              </a:rPr>
              <a:t>Aralıklı tekrarlar yaparak unutmayı önlemek</a:t>
            </a:r>
            <a:endParaRPr lang="tr-TR" sz="2000" b="1" smtClean="0">
              <a:latin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0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804</Words>
  <Application>Microsoft Office PowerPoint</Application>
  <PresentationFormat>Ekran Gösterisi (4:3)</PresentationFormat>
  <Paragraphs>296</Paragraphs>
  <Slides>25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7" baseType="lpstr">
      <vt:lpstr>Gezinti</vt:lpstr>
      <vt:lpstr>Clip</vt:lpstr>
      <vt:lpstr>ŞEHİT OKTAY BULUN ANADOLU LİSESİ  REHBERLİK SERVİSİ</vt:lpstr>
      <vt:lpstr>VERİMLİ DERS ÇALIŞMA </vt:lpstr>
      <vt:lpstr>PowerPoint Sunusu</vt:lpstr>
      <vt:lpstr>PowerPoint Sunusu</vt:lpstr>
      <vt:lpstr>PowerPoint Sunusu</vt:lpstr>
      <vt:lpstr>PowerPoint Sunusu</vt:lpstr>
      <vt:lpstr>Öğrenme üç aşamada gerçekleşir</vt:lpstr>
      <vt:lpstr>PowerPoint Sunusu</vt:lpstr>
      <vt:lpstr>VERİMLİ DERS ÇALIŞMA YOLLARI NELERDİR?</vt:lpstr>
      <vt:lpstr>AMAÇ VE HEDEFLERİ BELİRLEME</vt:lpstr>
      <vt:lpstr>AMAÇLARIN VE ÖNCELİKLERİN BELİRLENMESİ</vt:lpstr>
      <vt:lpstr>PowerPoint Sunusu</vt:lpstr>
      <vt:lpstr>BİR İNSANIN HEDEFİ   YOKSA, DERS ÇALIŞMAK   İÇİN BİR NEDENİ DE   YOKTUR.</vt:lpstr>
      <vt:lpstr>PowerPoint Sunusu</vt:lpstr>
      <vt:lpstr>PowerPoint Sunusu</vt:lpstr>
      <vt:lpstr>PowerPoint Sunusu</vt:lpstr>
      <vt:lpstr>Çalışma Ortamının Düzenlenmesi</vt:lpstr>
      <vt:lpstr>UYGUN BİR ÇALIŞMA ORTAMI SEÇİNİZ</vt:lpstr>
      <vt:lpstr>PowerPoint Sunusu</vt:lpstr>
      <vt:lpstr>ETKİlİ ÖĞRENME</vt:lpstr>
      <vt:lpstr>ETKİLİ ÖĞRENME (İFİKAN) </vt:lpstr>
      <vt:lpstr>ETKİLİ ÖĞRENME  (İSOAT) </vt:lpstr>
      <vt:lpstr>PowerPoint Sunusu</vt:lpstr>
      <vt:lpstr>PowerPoint Sunusu</vt:lpstr>
      <vt:lpstr>Öğrendiklerimizi Özetlersek;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VERİMLİ DERS ÇALIŞMA</dc:title>
  <dc:creator>Volkan</dc:creator>
  <cp:lastModifiedBy>pc</cp:lastModifiedBy>
  <cp:revision>13</cp:revision>
  <dcterms:created xsi:type="dcterms:W3CDTF">2017-11-28T10:43:38Z</dcterms:created>
  <dcterms:modified xsi:type="dcterms:W3CDTF">2023-12-11T13:33:41Z</dcterms:modified>
</cp:coreProperties>
</file>