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48"/>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2" r:id="rId45"/>
    <p:sldId id="304" r:id="rId46"/>
    <p:sldId id="305"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193DB4-A5B7-4599-90B1-A7D4886408C3}" type="datetimeFigureOut">
              <a:rPr lang="tr-TR" smtClean="0"/>
              <a:pPr/>
              <a:t>11.12.2023</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550574-D7D8-42A0-B014-1D275444CD13}" type="slidenum">
              <a:rPr lang="tr-TR" smtClean="0"/>
              <a:pPr/>
              <a:t>‹#›</a:t>
            </a:fld>
            <a:endParaRPr lang="tr-TR"/>
          </a:p>
        </p:txBody>
      </p:sp>
    </p:spTree>
    <p:extLst>
      <p:ext uri="{BB962C8B-B14F-4D97-AF65-F5344CB8AC3E}">
        <p14:creationId xmlns:p14="http://schemas.microsoft.com/office/powerpoint/2010/main" val="23650269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3B86CF92-C174-4A1F-822F-481F87FCA1AB}" type="datetimeFigureOut">
              <a:rPr lang="tr-TR" smtClean="0"/>
              <a:pPr/>
              <a:t>11.12.2023</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8B4941A7-88DB-4F60-9485-A703F8D4086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3B86CF92-C174-4A1F-822F-481F87FCA1AB}" type="datetimeFigureOut">
              <a:rPr lang="tr-TR" smtClean="0"/>
              <a:pPr/>
              <a:t>11.12.2023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8B4941A7-88DB-4F60-9485-A703F8D4086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3B86CF92-C174-4A1F-822F-481F87FCA1AB}" type="datetimeFigureOut">
              <a:rPr lang="tr-TR" smtClean="0"/>
              <a:pPr/>
              <a:t>11.12.2023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8B4941A7-88DB-4F60-9485-A703F8D4086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3B86CF92-C174-4A1F-822F-481F87FCA1AB}" type="datetimeFigureOut">
              <a:rPr lang="tr-TR" smtClean="0"/>
              <a:pPr/>
              <a:t>11.12.2023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8B4941A7-88DB-4F60-9485-A703F8D4086F}"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3B86CF92-C174-4A1F-822F-481F87FCA1AB}" type="datetimeFigureOut">
              <a:rPr lang="tr-TR" smtClean="0"/>
              <a:pPr/>
              <a:t>11.12.2023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8B4941A7-88DB-4F60-9485-A703F8D4086F}"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3B86CF92-C174-4A1F-822F-481F87FCA1AB}" type="datetimeFigureOut">
              <a:rPr lang="tr-TR" smtClean="0"/>
              <a:pPr/>
              <a:t>11.12.2023</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8B4941A7-88DB-4F60-9485-A703F8D4086F}"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3B86CF92-C174-4A1F-822F-481F87FCA1AB}" type="datetimeFigureOut">
              <a:rPr lang="tr-TR" smtClean="0"/>
              <a:pPr/>
              <a:t>11.12.2023</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8B4941A7-88DB-4F60-9485-A703F8D4086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3B86CF92-C174-4A1F-822F-481F87FCA1AB}" type="datetimeFigureOut">
              <a:rPr lang="tr-TR" smtClean="0"/>
              <a:pPr/>
              <a:t>11.12.2023</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8B4941A7-88DB-4F60-9485-A703F8D4086F}"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3B86CF92-C174-4A1F-822F-481F87FCA1AB}" type="datetimeFigureOut">
              <a:rPr lang="tr-TR" smtClean="0"/>
              <a:pPr/>
              <a:t>11.12.2023</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8B4941A7-88DB-4F60-9485-A703F8D4086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3B86CF92-C174-4A1F-822F-481F87FCA1AB}" type="datetimeFigureOut">
              <a:rPr lang="tr-TR" smtClean="0"/>
              <a:pPr/>
              <a:t>11.12.2023</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8B4941A7-88DB-4F60-9485-A703F8D4086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3B86CF92-C174-4A1F-822F-481F87FCA1AB}" type="datetimeFigureOut">
              <a:rPr lang="tr-TR" smtClean="0"/>
              <a:pPr/>
              <a:t>11.12.2023</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8B4941A7-88DB-4F60-9485-A703F8D4086F}"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86CF92-C174-4A1F-822F-481F87FCA1AB}" type="datetimeFigureOut">
              <a:rPr lang="tr-TR" smtClean="0"/>
              <a:pPr/>
              <a:t>11.12.2023</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B4941A7-88DB-4F60-9485-A703F8D4086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Yer Tutucusu"/>
          <p:cNvSpPr>
            <a:spLocks noGrp="1"/>
          </p:cNvSpPr>
          <p:nvPr>
            <p:ph type="body" sz="half" idx="2"/>
          </p:nvPr>
        </p:nvSpPr>
        <p:spPr/>
        <p:txBody>
          <a:bodyPr/>
          <a:lstStyle/>
          <a:p>
            <a:r>
              <a:rPr lang="tr-TR" dirty="0" smtClean="0"/>
              <a:t>ŞEHİT OKTAY BULUN ANADOLU LİSESİ</a:t>
            </a:r>
          </a:p>
          <a:p>
            <a:r>
              <a:rPr lang="tr-TR" dirty="0" smtClean="0"/>
              <a:t>REHBERLİK SERVİSİ</a:t>
            </a:r>
            <a:endParaRPr lang="tr-TR" dirty="0"/>
          </a:p>
        </p:txBody>
      </p:sp>
      <p:pic>
        <p:nvPicPr>
          <p:cNvPr id="2050" name="Picture 2" descr="C:\Users\Volkan\Desktop\maddebağ\resim\Sigaranın-Sağlığa-Zararları1.jpg"/>
          <p:cNvPicPr>
            <a:picLocks noGrp="1" noChangeAspect="1" noChangeArrowheads="1"/>
          </p:cNvPicPr>
          <p:nvPr>
            <p:ph type="pic" idx="1"/>
          </p:nvPr>
        </p:nvPicPr>
        <p:blipFill>
          <a:blip r:embed="rId2" cstate="print"/>
          <a:srcRect t="2789" b="2789"/>
          <a:stretch>
            <a:fillRect/>
          </a:stretch>
        </p:blipFill>
        <p:spPr bwMode="auto">
          <a:prstGeom prst="rect">
            <a:avLst/>
          </a:prstGeom>
          <a:noFill/>
        </p:spPr>
      </p:pic>
      <p:sp>
        <p:nvSpPr>
          <p:cNvPr id="3" name="2 Başlık"/>
          <p:cNvSpPr>
            <a:spLocks noGrp="1"/>
          </p:cNvSpPr>
          <p:nvPr>
            <p:ph type="title"/>
          </p:nvPr>
        </p:nvSpPr>
        <p:spPr/>
        <p:txBody>
          <a:bodyPr/>
          <a:lstStyle/>
          <a:p>
            <a:pPr algn="ctr"/>
            <a:r>
              <a:rPr lang="tr-TR" dirty="0" smtClean="0">
                <a:solidFill>
                  <a:schemeClr val="tx1"/>
                </a:solidFill>
              </a:rPr>
              <a:t>MADDE BAĞIMLILIĞI</a:t>
            </a:r>
            <a:endParaRPr lang="tr-T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pPr marL="342900" lvl="2" indent="-342900">
              <a:spcBef>
                <a:spcPts val="600"/>
              </a:spcBef>
              <a:spcAft>
                <a:spcPts val="600"/>
              </a:spcAft>
              <a:buSzPct val="70000"/>
              <a:buFont typeface="Wingdings" pitchFamily="2" charset="2"/>
              <a:buChar char="§"/>
            </a:pPr>
            <a:r>
              <a:rPr lang="tr-TR" sz="2800" b="1" dirty="0" smtClean="0">
                <a:cs typeface="Andalus" pitchFamily="18" charset="-78"/>
              </a:rPr>
              <a:t>Burun kanaması ve burun-ağız içerisinde hastalık dışı yaralar</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Soğuk algınlığı ve alerjiye bağlı olmayan burun akıntısı</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Nedensiz olarak sık hastalanma durumu</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Mide bulantısı ve kusmalar</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Dudakların aşırı bir şekilde kuruması ya da ıslak görünme durumu</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Ölüm, felç kalma, organların çürümesi, sakat kalma</a:t>
            </a:r>
          </a:p>
          <a:p>
            <a:pPr marL="342900" lvl="2" indent="-342900">
              <a:spcBef>
                <a:spcPts val="600"/>
              </a:spcBef>
              <a:spcAft>
                <a:spcPts val="600"/>
              </a:spcAft>
              <a:buSzPct val="70000"/>
              <a:buFont typeface="Wingdings" pitchFamily="2" charset="2"/>
              <a:buChar char="§"/>
            </a:pPr>
            <a:endParaRPr lang="tr-TR" sz="2800" b="1" dirty="0" smtClean="0">
              <a:cs typeface="Andalus" pitchFamily="18" charset="-78"/>
            </a:endParaRPr>
          </a:p>
          <a:p>
            <a:endParaRPr lang="tr-TR" dirty="0"/>
          </a:p>
        </p:txBody>
      </p:sp>
      <p:sp>
        <p:nvSpPr>
          <p:cNvPr id="3" name="2 Başlık"/>
          <p:cNvSpPr>
            <a:spLocks noGrp="1"/>
          </p:cNvSpPr>
          <p:nvPr>
            <p:ph type="title"/>
          </p:nvPr>
        </p:nvSpPr>
        <p:spPr/>
        <p:txBody>
          <a:bodyPr>
            <a:normAutofit fontScale="90000"/>
          </a:bodyPr>
          <a:lstStyle/>
          <a:p>
            <a:pPr lvl="1" algn="l" rtl="0">
              <a:spcBef>
                <a:spcPct val="0"/>
              </a:spcBef>
            </a:pPr>
            <a:r>
              <a:rPr lang="tr-TR" altLang="tr-TR" sz="3600" b="1" dirty="0">
                <a:cs typeface="Andalus" pitchFamily="18" charset="-78"/>
              </a:rPr>
              <a:t>2. Sağlıkla İlgili Gözlenebilecek Durumlar</a:t>
            </a:r>
            <a:r>
              <a:rPr lang="tr-TR" altLang="tr-TR" sz="3600" b="1" kern="1200" dirty="0">
                <a:cs typeface="Andalus" pitchFamily="18" charset="-78"/>
              </a:rPr>
              <a:t/>
            </a:r>
            <a:br>
              <a:rPr lang="tr-TR" altLang="tr-TR" sz="3600" b="1" kern="1200" dirty="0">
                <a:cs typeface="Andalus" pitchFamily="18" charset="-78"/>
              </a:rPr>
            </a:b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a:bodyPr>
          <a:lstStyle/>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Dişleri sıkma</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Giysilerde ya da nefesinde sigara kokusu ya da alışılmamış kokuların varlığı</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Kötü kokuyu ortadan kaldırabilecek mahiyette nane şekeri ya da sakız gibi ürünlerin yoğun kullanımı </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Ailenin kontrolü dışında sıklıkla eve geç gelme ve evden erken çıkma</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Nakit parayı hızlı bir şekilde tüketme davranışı</a:t>
            </a:r>
          </a:p>
          <a:p>
            <a:endParaRPr lang="tr-TR" dirty="0"/>
          </a:p>
        </p:txBody>
      </p:sp>
      <p:sp>
        <p:nvSpPr>
          <p:cNvPr id="3" name="2 Başlık"/>
          <p:cNvSpPr>
            <a:spLocks noGrp="1"/>
          </p:cNvSpPr>
          <p:nvPr>
            <p:ph type="title"/>
          </p:nvPr>
        </p:nvSpPr>
        <p:spPr/>
        <p:txBody>
          <a:bodyPr>
            <a:normAutofit fontScale="90000"/>
          </a:bodyPr>
          <a:lstStyle/>
          <a:p>
            <a:pPr lvl="1" algn="l" rtl="0">
              <a:spcBef>
                <a:spcPct val="0"/>
              </a:spcBef>
            </a:pPr>
            <a:r>
              <a:rPr lang="tr-TR" altLang="tr-TR" sz="3600" b="1" dirty="0">
                <a:cs typeface="Andalus" pitchFamily="18" charset="-78"/>
              </a:rPr>
              <a:t>3. Kişisel Alışkanlıklar ya da Eylemler</a:t>
            </a:r>
            <a:r>
              <a:rPr lang="tr-TR" altLang="tr-TR" sz="3600" b="1" kern="1200" dirty="0">
                <a:cs typeface="Andalus" pitchFamily="18" charset="-78"/>
              </a:rPr>
              <a:t/>
            </a:r>
            <a:br>
              <a:rPr lang="tr-TR" altLang="tr-TR" sz="3600" b="1" kern="1200" dirty="0">
                <a:cs typeface="Andalus" pitchFamily="18" charset="-78"/>
              </a:rPr>
            </a:b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7500" lnSpcReduction="20000"/>
          </a:bodyPr>
          <a:lstStyle/>
          <a:p>
            <a:pPr marL="342900" lvl="2" indent="-342900">
              <a:spcBef>
                <a:spcPts val="600"/>
              </a:spcBef>
              <a:spcAft>
                <a:spcPts val="600"/>
              </a:spcAft>
              <a:buSzPct val="70000"/>
              <a:buFont typeface="Wingdings" pitchFamily="2" charset="2"/>
              <a:buChar char="§"/>
            </a:pPr>
            <a:r>
              <a:rPr lang="tr-TR" sz="2800" b="1" dirty="0" smtClean="0">
                <a:cs typeface="Andalus" pitchFamily="18" charset="-78"/>
              </a:rPr>
              <a:t>Aile bireyleri ve arkadaşlar arası ilişkilerde olumsuz süreçli değişimler</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Duygusal durumunda değişiklikler ve duygusal istikrarsızlıklar</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Anlamsız gülme ya da ağlama davranışları</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Gürültülü, kötü davranışlar</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Koordinasyon bozuklukları gibi dengede kalamama, tökezleme davranışları</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Genellikle içine kapanık, sessiz, çekingen, yorgun gözükme ve uyuşuk yapıya olma</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Hırsızlık</a:t>
            </a:r>
          </a:p>
          <a:p>
            <a:pPr marL="342900" lvl="2" indent="-342900">
              <a:spcBef>
                <a:spcPts val="600"/>
              </a:spcBef>
              <a:spcAft>
                <a:spcPts val="600"/>
              </a:spcAft>
              <a:buSzPct val="70000"/>
              <a:buFont typeface="Wingdings" pitchFamily="2" charset="2"/>
              <a:buChar char="§"/>
            </a:pPr>
            <a:r>
              <a:rPr lang="tr-TR" sz="2800" b="1" dirty="0" smtClean="0">
                <a:cs typeface="Andalus" pitchFamily="18" charset="-78"/>
              </a:rPr>
              <a:t>İntihar etme</a:t>
            </a:r>
          </a:p>
          <a:p>
            <a:pPr marL="342900" lvl="2" indent="-342900">
              <a:spcBef>
                <a:spcPts val="600"/>
              </a:spcBef>
              <a:spcAft>
                <a:spcPts val="600"/>
              </a:spcAft>
              <a:buSzPct val="70000"/>
              <a:buFont typeface="Wingdings" pitchFamily="2" charset="2"/>
              <a:buChar char="§"/>
            </a:pPr>
            <a:endParaRPr lang="tr-TR" sz="2800" b="1" dirty="0" smtClean="0">
              <a:cs typeface="Andalus" pitchFamily="18" charset="-78"/>
            </a:endParaRPr>
          </a:p>
          <a:p>
            <a:pPr marL="342900" lvl="2" indent="-342900">
              <a:spcBef>
                <a:spcPts val="600"/>
              </a:spcBef>
              <a:spcAft>
                <a:spcPts val="600"/>
              </a:spcAft>
              <a:buSzPct val="70000"/>
              <a:buFont typeface="Wingdings" pitchFamily="2" charset="2"/>
              <a:buChar char="§"/>
            </a:pPr>
            <a:endParaRPr lang="tr-TR" sz="2800" b="1" dirty="0" smtClean="0">
              <a:cs typeface="Andalus" pitchFamily="18" charset="-78"/>
            </a:endParaRPr>
          </a:p>
        </p:txBody>
      </p:sp>
      <p:sp>
        <p:nvSpPr>
          <p:cNvPr id="3" name="2 Başlık"/>
          <p:cNvSpPr>
            <a:spLocks noGrp="1"/>
          </p:cNvSpPr>
          <p:nvPr>
            <p:ph type="title"/>
          </p:nvPr>
        </p:nvSpPr>
        <p:spPr/>
        <p:txBody>
          <a:bodyPr>
            <a:normAutofit fontScale="90000"/>
          </a:bodyPr>
          <a:lstStyle/>
          <a:p>
            <a:pPr lvl="1" algn="l" rtl="0">
              <a:spcBef>
                <a:spcPct val="0"/>
              </a:spcBef>
            </a:pPr>
            <a:r>
              <a:rPr lang="tr-TR" altLang="tr-TR" sz="3600" b="1" dirty="0">
                <a:cs typeface="Andalus" pitchFamily="18" charset="-78"/>
              </a:rPr>
              <a:t>4. Davranışsal Durumla ilgili Gözlenebilecek Değişimler</a:t>
            </a:r>
            <a:r>
              <a:rPr lang="tr-TR" altLang="tr-TR" sz="3600" b="1" kern="1200" dirty="0">
                <a:cs typeface="Andalus" pitchFamily="18" charset="-78"/>
              </a:rPr>
              <a:t/>
            </a:r>
            <a:br>
              <a:rPr lang="tr-TR" altLang="tr-TR" sz="3600" b="1" kern="1200" dirty="0">
                <a:cs typeface="Andalus" pitchFamily="18" charset="-78"/>
              </a:rPr>
            </a:b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Okuldan nedensiz olarak sıklıkla kaçma davranışı</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Ders dışı etkinliklere, sosyal ve kültürel aktivitelere karşı ilgisiz kalma</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Okul ile ilgili sorumluluklarını yerine getirememe</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Ders notlarında beklenmeyen ani düşüş</a:t>
            </a:r>
          </a:p>
          <a:p>
            <a:endParaRPr lang="tr-TR" dirty="0"/>
          </a:p>
        </p:txBody>
      </p:sp>
      <p:sp>
        <p:nvSpPr>
          <p:cNvPr id="3" name="2 Başlık"/>
          <p:cNvSpPr>
            <a:spLocks noGrp="1"/>
          </p:cNvSpPr>
          <p:nvPr>
            <p:ph type="title"/>
          </p:nvPr>
        </p:nvSpPr>
        <p:spPr/>
        <p:txBody>
          <a:bodyPr>
            <a:normAutofit fontScale="90000"/>
          </a:bodyPr>
          <a:lstStyle/>
          <a:p>
            <a:pPr lvl="1" algn="l" rtl="0">
              <a:spcBef>
                <a:spcPct val="0"/>
              </a:spcBef>
            </a:pPr>
            <a:r>
              <a:rPr lang="tr-TR" altLang="tr-TR" sz="3600" b="1" dirty="0">
                <a:cs typeface="Andalus" pitchFamily="18" charset="-78"/>
              </a:rPr>
              <a:t>5. Okulla İlgili Gözlenebilecek Durumlar</a:t>
            </a:r>
            <a:r>
              <a:rPr lang="tr-TR" altLang="tr-TR" sz="3600" b="1" kern="1200" dirty="0">
                <a:cs typeface="Andalus" pitchFamily="18" charset="-78"/>
              </a:rPr>
              <a:t/>
            </a:r>
            <a:br>
              <a:rPr lang="tr-TR" altLang="tr-TR" sz="3600" b="1" kern="1200" dirty="0">
                <a:cs typeface="Andalus" pitchFamily="18" charset="-78"/>
              </a:rPr>
            </a:b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pPr algn="ctr"/>
            <a:r>
              <a:rPr lang="tr-TR" dirty="0" smtClean="0"/>
              <a:t>Bağımlılık Yapan Maddelerin İçindekiler</a:t>
            </a:r>
            <a:endParaRPr lang="tr-TR" dirty="0"/>
          </a:p>
        </p:txBody>
      </p:sp>
      <p:sp>
        <p:nvSpPr>
          <p:cNvPr id="4" name="3 Metin Yer Tutucusu"/>
          <p:cNvSpPr>
            <a:spLocks noGrp="1"/>
          </p:cNvSpPr>
          <p:nvPr>
            <p:ph type="body" idx="1"/>
          </p:nvPr>
        </p:nvSpPr>
        <p:spPr/>
        <p:txBody>
          <a:bodyPr/>
          <a:lstStyle/>
          <a:p>
            <a:endParaRPr lang="tr-TR"/>
          </a:p>
        </p:txBody>
      </p:sp>
      <p:sp>
        <p:nvSpPr>
          <p:cNvPr id="6" name="5 Metin Yer Tutucusu"/>
          <p:cNvSpPr>
            <a:spLocks noGrp="1"/>
          </p:cNvSpPr>
          <p:nvPr>
            <p:ph type="body" sz="half" idx="3"/>
          </p:nvPr>
        </p:nvSpPr>
        <p:spPr/>
        <p:txBody>
          <a:bodyPr/>
          <a:lstStyle/>
          <a:p>
            <a:endParaRPr lang="tr-TR"/>
          </a:p>
        </p:txBody>
      </p:sp>
      <p:sp>
        <p:nvSpPr>
          <p:cNvPr id="5" name="4 İçerik Yer Tutucusu"/>
          <p:cNvSpPr>
            <a:spLocks noGrp="1"/>
          </p:cNvSpPr>
          <p:nvPr>
            <p:ph sz="quarter" idx="2"/>
          </p:nvPr>
        </p:nvSpPr>
        <p:spPr/>
        <p:txBody>
          <a:bodyPr>
            <a:normAutofit fontScale="92500" lnSpcReduction="10000"/>
          </a:bodyPr>
          <a:lstStyle/>
          <a:p>
            <a:r>
              <a:rPr lang="tr-TR" dirty="0" smtClean="0"/>
              <a:t>Polonyum - 210 (kanserojen),  </a:t>
            </a:r>
          </a:p>
          <a:p>
            <a:r>
              <a:rPr lang="tr-TR" dirty="0" smtClean="0"/>
              <a:t>Radon (radyasyon),  </a:t>
            </a:r>
          </a:p>
          <a:p>
            <a:r>
              <a:rPr lang="tr-TR" dirty="0" err="1" smtClean="0"/>
              <a:t>Metanol</a:t>
            </a:r>
            <a:r>
              <a:rPr lang="tr-TR" dirty="0" smtClean="0"/>
              <a:t> (füze yakıtı),  </a:t>
            </a:r>
          </a:p>
          <a:p>
            <a:r>
              <a:rPr lang="tr-TR" dirty="0" err="1" smtClean="0"/>
              <a:t>Toluen</a:t>
            </a:r>
            <a:r>
              <a:rPr lang="tr-TR" dirty="0" smtClean="0"/>
              <a:t> (tiner),  </a:t>
            </a:r>
          </a:p>
          <a:p>
            <a:r>
              <a:rPr lang="tr-TR" dirty="0" smtClean="0"/>
              <a:t>Kadmiyum (akü metali),  </a:t>
            </a:r>
          </a:p>
          <a:p>
            <a:r>
              <a:rPr lang="tr-TR" dirty="0" smtClean="0"/>
              <a:t>Bütan (tüp gaz),  </a:t>
            </a:r>
          </a:p>
          <a:p>
            <a:r>
              <a:rPr lang="tr-TR" dirty="0" smtClean="0"/>
              <a:t>DDT (böcek öldürücü),  </a:t>
            </a:r>
          </a:p>
          <a:p>
            <a:r>
              <a:rPr lang="tr-TR" dirty="0" smtClean="0"/>
              <a:t>Hidrojen Siyanür (gaz odaları zehri),  </a:t>
            </a:r>
          </a:p>
          <a:p>
            <a:r>
              <a:rPr lang="tr-TR" dirty="0" smtClean="0"/>
              <a:t>Aseton (oje sökücü),  </a:t>
            </a:r>
          </a:p>
          <a:p>
            <a:endParaRPr lang="tr-TR" dirty="0"/>
          </a:p>
        </p:txBody>
      </p:sp>
      <p:sp>
        <p:nvSpPr>
          <p:cNvPr id="7" name="6 İçerik Yer Tutucusu"/>
          <p:cNvSpPr>
            <a:spLocks noGrp="1"/>
          </p:cNvSpPr>
          <p:nvPr>
            <p:ph sz="quarter" idx="4"/>
          </p:nvPr>
        </p:nvSpPr>
        <p:spPr/>
        <p:txBody>
          <a:bodyPr>
            <a:normAutofit fontScale="92500"/>
          </a:bodyPr>
          <a:lstStyle/>
          <a:p>
            <a:r>
              <a:rPr lang="tr-TR" dirty="0" smtClean="0"/>
              <a:t>Naftalin (güve kovucu),  </a:t>
            </a:r>
          </a:p>
          <a:p>
            <a:r>
              <a:rPr lang="tr-TR" dirty="0" smtClean="0"/>
              <a:t>Hidrojen Siyanür (gaz odaları zehri),  </a:t>
            </a:r>
          </a:p>
          <a:p>
            <a:r>
              <a:rPr lang="tr-TR" dirty="0" smtClean="0"/>
              <a:t>Arsenik (fare zehri),  </a:t>
            </a:r>
          </a:p>
          <a:p>
            <a:r>
              <a:rPr lang="tr-TR" dirty="0" smtClean="0"/>
              <a:t>Amonyak (tuvalet temizleyicisi) ,  </a:t>
            </a:r>
          </a:p>
          <a:p>
            <a:r>
              <a:rPr lang="tr-TR" dirty="0" smtClean="0"/>
              <a:t>Karbon Monoksit (egzoz gazı),  </a:t>
            </a:r>
          </a:p>
          <a:p>
            <a:r>
              <a:rPr lang="tr-TR" dirty="0" smtClean="0"/>
              <a:t>Katran (zift)  </a:t>
            </a:r>
          </a:p>
          <a:p>
            <a:r>
              <a:rPr lang="tr-TR" dirty="0" smtClean="0"/>
              <a:t>Nikotin </a:t>
            </a:r>
          </a:p>
          <a:p>
            <a:r>
              <a:rPr lang="tr-TR" dirty="0" smtClean="0"/>
              <a:t>ve kimyasal maddeler </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çerik Yer Tutucusu" descr="2.jpg"/>
          <p:cNvPicPr>
            <a:picLocks noGrp="1" noChangeAspect="1"/>
          </p:cNvPicPr>
          <p:nvPr>
            <p:ph idx="1"/>
          </p:nvPr>
        </p:nvPicPr>
        <p:blipFill>
          <a:blip r:embed="rId2" cstate="print"/>
          <a:stretch>
            <a:fillRect/>
          </a:stretch>
        </p:blipFill>
        <p:spPr>
          <a:xfrm>
            <a:off x="251521" y="1556792"/>
            <a:ext cx="8568952" cy="4752527"/>
          </a:xfrm>
        </p:spPr>
      </p:pic>
      <p:sp>
        <p:nvSpPr>
          <p:cNvPr id="7" name="6 Başlık"/>
          <p:cNvSpPr>
            <a:spLocks noGrp="1"/>
          </p:cNvSpPr>
          <p:nvPr>
            <p:ph type="title"/>
          </p:nvPr>
        </p:nvSpPr>
        <p:spPr/>
        <p:txBody>
          <a:bodyPr>
            <a:normAutofit fontScale="90000"/>
          </a:bodyPr>
          <a:lstStyle/>
          <a:p>
            <a:pPr algn="ctr"/>
            <a:r>
              <a:rPr lang="tr-TR" dirty="0" smtClean="0"/>
              <a:t>Bağımlılık Yapan Madde Kullanan İnsanların Halleri</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jpg"/>
          <p:cNvPicPr>
            <a:picLocks noGrp="1" noChangeAspect="1"/>
          </p:cNvPicPr>
          <p:nvPr>
            <p:ph idx="4294967295"/>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olkan\Desktop\maddebağ\resim\alkollu-surucu-kurbani.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olkan\Desktop\maddebağ\resim\drunk07.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olkan\Desktop\maddebağ\resim\etleri-curuyor-organlari-kopuyorf34dbd6091.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p:txBody>
          <a:bodyPr/>
          <a:lstStyle/>
          <a:p>
            <a:pPr>
              <a:buNone/>
            </a:pPr>
            <a:r>
              <a:rPr lang="tr-TR" u="sng" dirty="0" smtClean="0"/>
              <a:t>BAĞIMLILIK: </a:t>
            </a:r>
            <a:r>
              <a:rPr lang="tr-TR" dirty="0" smtClean="0"/>
              <a:t>Vücudun bir çok işlevini olumsuz yönde etkileyen maddelerin kullanılması, bu maddelerin verdiği zarara rağmen kullanılmaya devam edilmesi ve hem kişinin kendisine hem de çevresindekilere zarar verici davranışlar doğmasına neden olan bir beyin hastalığıdır. </a:t>
            </a:r>
            <a:endParaRPr lang="tr-TR" dirty="0"/>
          </a:p>
        </p:txBody>
      </p:sp>
      <p:sp>
        <p:nvSpPr>
          <p:cNvPr id="7" name="6 Başlık"/>
          <p:cNvSpPr>
            <a:spLocks noGrp="1"/>
          </p:cNvSpPr>
          <p:nvPr>
            <p:ph type="title"/>
          </p:nvPr>
        </p:nvSpPr>
        <p:spPr/>
        <p:txBody>
          <a:bodyPr/>
          <a:lstStyle/>
          <a:p>
            <a:r>
              <a:rPr lang="tr-TR" dirty="0" smtClean="0"/>
              <a:t>BAĞIMLILIK NEDİR ?</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olkan\Desktop\maddebağ\resim\hqdefaul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Volkan\Desktop\maddebağ\resim\sigaranin-en-cok-yakistigi-kisiler_31969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olkan\Desktop\maddebağ\resim\sigaranin-zararlari.jpg"/>
          <p:cNvPicPr>
            <a:picLocks noChangeAspect="1" noChangeArrowheads="1"/>
          </p:cNvPicPr>
          <p:nvPr/>
        </p:nvPicPr>
        <p:blipFill>
          <a:blip r:embed="rId2" cstate="print"/>
          <a:srcRect/>
          <a:stretch>
            <a:fillRect/>
          </a:stretch>
        </p:blipFill>
        <p:spPr bwMode="auto">
          <a:xfrm>
            <a:off x="70992" y="0"/>
            <a:ext cx="9073008"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Volkan\Desktop\maddebağ\resim\sigaranin-zararlari_179865_m.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Volkan\Desktop\maddebağ\resim\sigaranin-zararlari_250249_m.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Volkan\Desktop\maddebağ\resim\YeniMakale_sigara_resm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Volkan\Desktop\maddebağ\resim\uyusturucu-hayatini-mahvetti_85538_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3lh0.pn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998-2002.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 name="5 İçerik Yer Tutucusu" descr="500240-10-1358965754824.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etin Yer Tutucusu"/>
          <p:cNvSpPr>
            <a:spLocks noGrp="1"/>
          </p:cNvSpPr>
          <p:nvPr>
            <p:ph type="body" sz="half" idx="3"/>
          </p:nvPr>
        </p:nvSpPr>
        <p:spPr/>
        <p:txBody>
          <a:bodyPr/>
          <a:lstStyle/>
          <a:p>
            <a:endParaRPr lang="tr-TR"/>
          </a:p>
        </p:txBody>
      </p:sp>
      <p:sp>
        <p:nvSpPr>
          <p:cNvPr id="7" name="6 İçerik Yer Tutucusu"/>
          <p:cNvSpPr>
            <a:spLocks noGrp="1"/>
          </p:cNvSpPr>
          <p:nvPr>
            <p:ph sz="quarter" idx="2"/>
          </p:nvPr>
        </p:nvSpPr>
        <p:spPr/>
        <p:txBody>
          <a:bodyPr>
            <a:normAutofit lnSpcReduction="10000"/>
          </a:bodyPr>
          <a:lstStyle/>
          <a:p>
            <a:r>
              <a:rPr lang="tr-TR" dirty="0" smtClean="0"/>
              <a:t>Bedensel, ruhsal ve toplumsal sorunlara yol açan</a:t>
            </a:r>
          </a:p>
          <a:p>
            <a:r>
              <a:rPr lang="tr-TR" dirty="0" smtClean="0"/>
              <a:t>Bırakma isteğine rağmen bırakılması çok zor olan</a:t>
            </a:r>
          </a:p>
          <a:p>
            <a:r>
              <a:rPr lang="tr-TR" dirty="0" smtClean="0"/>
              <a:t>Maddeyi alma isteğinin durdurulamadığı ve gün geçtikçe madde miktarının arttığı bir rahatsızlıktık.</a:t>
            </a:r>
            <a:endParaRPr lang="tr-TR" dirty="0"/>
          </a:p>
        </p:txBody>
      </p:sp>
      <p:pic>
        <p:nvPicPr>
          <p:cNvPr id="10" name="9 İçerik Yer Tutucusu" descr="alkolun_zararlari_h1340.jpg"/>
          <p:cNvPicPr>
            <a:picLocks noGrp="1" noChangeAspect="1"/>
          </p:cNvPicPr>
          <p:nvPr>
            <p:ph sz="quarter" idx="4"/>
          </p:nvPr>
        </p:nvPicPr>
        <p:blipFill>
          <a:blip r:embed="rId2" cstate="print"/>
          <a:stretch>
            <a:fillRect/>
          </a:stretch>
        </p:blipFill>
        <p:spPr>
          <a:xfrm>
            <a:off x="4645025" y="1340768"/>
            <a:ext cx="4041775" cy="4752528"/>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356020646-3-cogunda-yuzdeki-akneler-artiyor-ciltleri-olmasi-gerekenden-cok-daha-hizli-yaslaniyor-disler-curuyor.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356020646-abd-de-rehabs-isimli-sitenin-hazirladigi-uyusturucu-karsiti-reklam-kampanyasi-uyusturucunun-insan-uzerinde-yarattigi-fiziksel-yikimi-gozler-onune-serdi.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rogue2-e81457694426e8d2fffcfbf99a1f07a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 (1).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ages.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eth3.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eth6.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esim1.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 name="5 İçerik Yer Tutucusu" descr="17-yaşındaki-genç-uyuşturucu-komasına-girdi-600x32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lkolun_zararlari_sokak_tiyatrosuyla_anlatildi_h11537.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Bağımlılığın Özellikleri</a:t>
            </a:r>
            <a:endParaRPr lang="tr-TR" dirty="0"/>
          </a:p>
        </p:txBody>
      </p:sp>
      <p:sp>
        <p:nvSpPr>
          <p:cNvPr id="5" name="4 İçerik Yer Tutucusu"/>
          <p:cNvSpPr>
            <a:spLocks noGrp="1"/>
          </p:cNvSpPr>
          <p:nvPr>
            <p:ph sz="quarter" idx="2"/>
          </p:nvPr>
        </p:nvSpPr>
        <p:spPr/>
        <p:txBody>
          <a:bodyPr>
            <a:normAutofit fontScale="92500"/>
          </a:bodyPr>
          <a:lstStyle/>
          <a:p>
            <a:r>
              <a:rPr lang="tr-TR" dirty="0" smtClean="0"/>
              <a:t>Hastalıktır</a:t>
            </a:r>
          </a:p>
          <a:p>
            <a:r>
              <a:rPr lang="tr-TR" b="1" dirty="0" smtClean="0">
                <a:solidFill>
                  <a:srgbClr val="00CCFF"/>
                </a:solidFill>
              </a:rPr>
              <a:t>Hayat boyu sürer </a:t>
            </a:r>
          </a:p>
          <a:p>
            <a:r>
              <a:rPr lang="tr-TR" dirty="0" smtClean="0"/>
              <a:t>Sosyal hayatı bozar</a:t>
            </a:r>
          </a:p>
          <a:p>
            <a:r>
              <a:rPr lang="tr-TR" dirty="0" smtClean="0">
                <a:solidFill>
                  <a:srgbClr val="0000CC"/>
                </a:solidFill>
              </a:rPr>
              <a:t>Çevre ve arkadaşlar kaybedilir</a:t>
            </a:r>
          </a:p>
          <a:p>
            <a:r>
              <a:rPr lang="tr-TR" dirty="0" smtClean="0"/>
              <a:t>Ailevi sorunlar yaşanır</a:t>
            </a:r>
          </a:p>
          <a:p>
            <a:r>
              <a:rPr lang="tr-TR" b="1" dirty="0" smtClean="0">
                <a:solidFill>
                  <a:srgbClr val="FF0000"/>
                </a:solidFill>
              </a:rPr>
              <a:t>Ekonomik kayıplar olur</a:t>
            </a:r>
          </a:p>
          <a:p>
            <a:r>
              <a:rPr lang="tr-TR" dirty="0" smtClean="0"/>
              <a:t>Sağlık bozulur</a:t>
            </a:r>
          </a:p>
          <a:p>
            <a:r>
              <a:rPr lang="tr-TR" b="1" dirty="0" smtClean="0">
                <a:solidFill>
                  <a:srgbClr val="990099"/>
                </a:solidFill>
              </a:rPr>
              <a:t>Hayat  artık bu maddenin etrafında döner</a:t>
            </a:r>
          </a:p>
          <a:p>
            <a:endParaRPr lang="tr-TR" dirty="0"/>
          </a:p>
        </p:txBody>
      </p:sp>
      <p:pic>
        <p:nvPicPr>
          <p:cNvPr id="7" name="Picture 7" descr="ergenlikte-madde-bagimliligi-hakkinda-2"/>
          <p:cNvPicPr>
            <a:picLocks noGrp="1" noChangeAspect="1" noChangeArrowheads="1"/>
          </p:cNvPicPr>
          <p:nvPr>
            <p:ph sz="quarter" idx="4"/>
          </p:nvPr>
        </p:nvPicPr>
        <p:blipFill>
          <a:blip r:embed="rId2" cstate="print"/>
          <a:srcRect/>
          <a:stretch>
            <a:fillRect/>
          </a:stretch>
        </p:blipFill>
        <p:spPr>
          <a:xfrm>
            <a:off x="4760912" y="2012156"/>
            <a:ext cx="3810000" cy="2806700"/>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onzai-icen-gencler-merdivene-yigilip-kaldi-6389169_1624_m.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4dwTr8e3P.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igara ve alkol  4.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qdefault (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oyutla.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r>
              <a:rPr lang="tr-TR" b="1" dirty="0" smtClean="0">
                <a:solidFill>
                  <a:schemeClr val="accent2"/>
                </a:solidFill>
              </a:rPr>
              <a:t>1.</a:t>
            </a:r>
            <a:r>
              <a:rPr lang="tr-TR" dirty="0" smtClean="0">
                <a:solidFill>
                  <a:schemeClr val="accent2"/>
                </a:solidFill>
              </a:rPr>
              <a:t>Esrar elde etmek amacıyla kenevir ekimi suçunun cezası </a:t>
            </a:r>
            <a:r>
              <a:rPr lang="tr-TR" b="1" u="sng" dirty="0" smtClean="0">
                <a:solidFill>
                  <a:schemeClr val="accent2"/>
                </a:solidFill>
              </a:rPr>
              <a:t>1 yıldan 7 yıla</a:t>
            </a:r>
            <a:r>
              <a:rPr lang="tr-TR" dirty="0" smtClean="0">
                <a:solidFill>
                  <a:schemeClr val="accent2"/>
                </a:solidFill>
              </a:rPr>
              <a:t> kadar hapis cezası iken </a:t>
            </a:r>
            <a:r>
              <a:rPr lang="tr-TR" b="1" u="sng" dirty="0" smtClean="0">
                <a:solidFill>
                  <a:schemeClr val="accent2"/>
                </a:solidFill>
              </a:rPr>
              <a:t>5 yıldan 12 yıla</a:t>
            </a:r>
            <a:r>
              <a:rPr lang="tr-TR" dirty="0" smtClean="0">
                <a:solidFill>
                  <a:schemeClr val="accent2"/>
                </a:solidFill>
              </a:rPr>
              <a:t> çıkarılmaktadır.Asliye ceza mahkemesi yerine ağır ceza mahkemesi yargılayacaktır. Ekim kendi kullanımı için ise </a:t>
            </a:r>
            <a:r>
              <a:rPr lang="tr-TR" b="1" u="sng" dirty="0" smtClean="0">
                <a:solidFill>
                  <a:schemeClr val="accent2"/>
                </a:solidFill>
              </a:rPr>
              <a:t>1 yıldan 3 yıla</a:t>
            </a:r>
            <a:r>
              <a:rPr lang="tr-TR" dirty="0" smtClean="0">
                <a:solidFill>
                  <a:schemeClr val="accent2"/>
                </a:solidFill>
              </a:rPr>
              <a:t> kadar hapis cezası verilecektir.</a:t>
            </a:r>
          </a:p>
          <a:p>
            <a:r>
              <a:rPr lang="tr-TR" b="1" dirty="0" smtClean="0"/>
              <a:t>2.</a:t>
            </a:r>
            <a:r>
              <a:rPr lang="tr-TR" dirty="0" smtClean="0"/>
              <a:t>Uyuşturucu ve uyarıcı madde imal, ihraç ve ithal suçunun cezası </a:t>
            </a:r>
            <a:r>
              <a:rPr lang="tr-TR" b="1" u="sng" dirty="0" smtClean="0"/>
              <a:t>10 yıldan 20 yıla</a:t>
            </a:r>
            <a:r>
              <a:rPr lang="tr-TR" b="1" dirty="0" smtClean="0"/>
              <a:t> </a:t>
            </a:r>
            <a:r>
              <a:rPr lang="tr-TR" dirty="0" smtClean="0"/>
              <a:t>kadar hapis cezası iken</a:t>
            </a:r>
            <a:r>
              <a:rPr lang="tr-TR" b="1" dirty="0" smtClean="0"/>
              <a:t> </a:t>
            </a:r>
            <a:r>
              <a:rPr lang="tr-TR" b="1" u="sng" dirty="0" smtClean="0"/>
              <a:t>20 yıldan 30 yıla</a:t>
            </a:r>
            <a:r>
              <a:rPr lang="tr-TR" b="1" dirty="0" smtClean="0"/>
              <a:t> </a:t>
            </a:r>
            <a:r>
              <a:rPr lang="tr-TR" dirty="0" smtClean="0"/>
              <a:t>çıkarılmaktadır.</a:t>
            </a:r>
          </a:p>
          <a:p>
            <a:r>
              <a:rPr lang="tr-TR" b="1" dirty="0" smtClean="0">
                <a:solidFill>
                  <a:srgbClr val="00B050"/>
                </a:solidFill>
              </a:rPr>
              <a:t>3.</a:t>
            </a:r>
            <a:r>
              <a:rPr lang="tr-TR" dirty="0" smtClean="0">
                <a:solidFill>
                  <a:srgbClr val="00B050"/>
                </a:solidFill>
              </a:rPr>
              <a:t>Uyuşturucu ve uyarıcı madde satma suçunun cezası </a:t>
            </a:r>
            <a:r>
              <a:rPr lang="tr-TR" b="1" u="sng" dirty="0" smtClean="0">
                <a:solidFill>
                  <a:srgbClr val="00B050"/>
                </a:solidFill>
              </a:rPr>
              <a:t>5 yıldan 15 yıla</a:t>
            </a:r>
            <a:r>
              <a:rPr lang="tr-TR" b="1" dirty="0" smtClean="0">
                <a:solidFill>
                  <a:srgbClr val="00B050"/>
                </a:solidFill>
              </a:rPr>
              <a:t> </a:t>
            </a:r>
            <a:r>
              <a:rPr lang="tr-TR" dirty="0" smtClean="0">
                <a:solidFill>
                  <a:srgbClr val="00B050"/>
                </a:solidFill>
              </a:rPr>
              <a:t>kadar hapis cezası iken</a:t>
            </a:r>
            <a:r>
              <a:rPr lang="tr-TR" b="1" dirty="0" smtClean="0">
                <a:solidFill>
                  <a:srgbClr val="00B050"/>
                </a:solidFill>
              </a:rPr>
              <a:t> </a:t>
            </a:r>
            <a:r>
              <a:rPr lang="tr-TR" b="1" u="sng" dirty="0" smtClean="0">
                <a:solidFill>
                  <a:srgbClr val="00B050"/>
                </a:solidFill>
              </a:rPr>
              <a:t>10 yıldan 20 yıla</a:t>
            </a:r>
            <a:r>
              <a:rPr lang="tr-TR" b="1" dirty="0" smtClean="0">
                <a:solidFill>
                  <a:srgbClr val="00B050"/>
                </a:solidFill>
              </a:rPr>
              <a:t> </a:t>
            </a:r>
            <a:r>
              <a:rPr lang="tr-TR" dirty="0" smtClean="0">
                <a:solidFill>
                  <a:srgbClr val="00B050"/>
                </a:solidFill>
              </a:rPr>
              <a:t>çıkartılmaktadır.</a:t>
            </a:r>
            <a:endParaRPr lang="tr-TR" dirty="0">
              <a:solidFill>
                <a:srgbClr val="00B050"/>
              </a:solidFill>
            </a:endParaRPr>
          </a:p>
        </p:txBody>
      </p:sp>
      <p:sp>
        <p:nvSpPr>
          <p:cNvPr id="3" name="2 Başlık"/>
          <p:cNvSpPr>
            <a:spLocks noGrp="1"/>
          </p:cNvSpPr>
          <p:nvPr>
            <p:ph type="title"/>
          </p:nvPr>
        </p:nvSpPr>
        <p:spPr/>
        <p:txBody>
          <a:bodyPr/>
          <a:lstStyle/>
          <a:p>
            <a:pPr algn="ctr"/>
            <a:r>
              <a:rPr lang="tr-TR" dirty="0" smtClean="0"/>
              <a:t>Adli Cezalar (Son Düzenleme)</a:t>
            </a: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b="1" dirty="0" smtClean="0"/>
              <a:t>4.</a:t>
            </a:r>
            <a:r>
              <a:rPr lang="tr-TR" dirty="0" smtClean="0"/>
              <a:t>Uyuşturucu ve uyarıcı maddenin </a:t>
            </a:r>
            <a:r>
              <a:rPr lang="tr-TR" b="1" u="sng" dirty="0" smtClean="0"/>
              <a:t>çocuğa verilmesi veya satılması</a:t>
            </a:r>
            <a:r>
              <a:rPr lang="tr-TR" dirty="0" smtClean="0"/>
              <a:t> durumunda hapis cezası </a:t>
            </a:r>
            <a:r>
              <a:rPr lang="tr-TR" b="1" u="sng" dirty="0" smtClean="0"/>
              <a:t>15 yıldan az olamayacaktır</a:t>
            </a:r>
            <a:r>
              <a:rPr lang="tr-TR" b="1" dirty="0" smtClean="0"/>
              <a:t>.</a:t>
            </a:r>
          </a:p>
          <a:p>
            <a:r>
              <a:rPr lang="tr-TR" b="1" dirty="0" smtClean="0">
                <a:solidFill>
                  <a:srgbClr val="00B050"/>
                </a:solidFill>
              </a:rPr>
              <a:t>5.</a:t>
            </a:r>
            <a:r>
              <a:rPr lang="tr-TR" dirty="0" smtClean="0">
                <a:solidFill>
                  <a:srgbClr val="00B050"/>
                </a:solidFill>
              </a:rPr>
              <a:t>Uyuşturucu ve uyarıcı madde kullanılmasını </a:t>
            </a:r>
            <a:r>
              <a:rPr lang="tr-TR" b="1" u="sng" dirty="0" smtClean="0">
                <a:solidFill>
                  <a:srgbClr val="00B050"/>
                </a:solidFill>
              </a:rPr>
              <a:t>kolaylaştırma ve özendirme</a:t>
            </a:r>
            <a:r>
              <a:rPr lang="tr-TR" dirty="0" smtClean="0">
                <a:solidFill>
                  <a:srgbClr val="00B050"/>
                </a:solidFill>
              </a:rPr>
              <a:t> suçunun cezası </a:t>
            </a:r>
            <a:r>
              <a:rPr lang="tr-TR" b="1" u="sng" dirty="0" smtClean="0">
                <a:solidFill>
                  <a:srgbClr val="00B050"/>
                </a:solidFill>
              </a:rPr>
              <a:t>2 yıldan 5 yıla</a:t>
            </a:r>
            <a:r>
              <a:rPr lang="tr-TR" dirty="0" smtClean="0">
                <a:solidFill>
                  <a:srgbClr val="00B050"/>
                </a:solidFill>
              </a:rPr>
              <a:t> kadar hapis iken, </a:t>
            </a:r>
            <a:r>
              <a:rPr lang="tr-TR" b="1" u="sng" dirty="0" smtClean="0">
                <a:solidFill>
                  <a:srgbClr val="00B050"/>
                </a:solidFill>
              </a:rPr>
              <a:t>5 yıldan 10 yıla</a:t>
            </a:r>
            <a:r>
              <a:rPr lang="tr-TR" dirty="0" smtClean="0">
                <a:solidFill>
                  <a:srgbClr val="00B050"/>
                </a:solidFill>
              </a:rPr>
              <a:t> çıkarılmaktadır.</a:t>
            </a:r>
          </a:p>
          <a:p>
            <a:r>
              <a:rPr lang="tr-TR" b="1" dirty="0" smtClean="0">
                <a:solidFill>
                  <a:srgbClr val="C00000"/>
                </a:solidFill>
              </a:rPr>
              <a:t>6.</a:t>
            </a:r>
            <a:r>
              <a:rPr lang="tr-TR" dirty="0" smtClean="0">
                <a:solidFill>
                  <a:srgbClr val="C00000"/>
                </a:solidFill>
              </a:rPr>
              <a:t>Uyuşturucu ve uyarıcı madde kullanma suçunun cezası </a:t>
            </a:r>
            <a:r>
              <a:rPr lang="tr-TR" b="1" u="sng" dirty="0" smtClean="0">
                <a:solidFill>
                  <a:srgbClr val="C00000"/>
                </a:solidFill>
              </a:rPr>
              <a:t>1 yıldan 2 yıla</a:t>
            </a:r>
            <a:r>
              <a:rPr lang="tr-TR" dirty="0" smtClean="0">
                <a:solidFill>
                  <a:srgbClr val="C00000"/>
                </a:solidFill>
              </a:rPr>
              <a:t> kadar hapis iken, </a:t>
            </a:r>
            <a:r>
              <a:rPr lang="tr-TR" b="1" u="sng" dirty="0" smtClean="0">
                <a:solidFill>
                  <a:srgbClr val="C00000"/>
                </a:solidFill>
              </a:rPr>
              <a:t>2 yıldan 5 yıla </a:t>
            </a:r>
            <a:r>
              <a:rPr lang="tr-TR" dirty="0" smtClean="0">
                <a:solidFill>
                  <a:srgbClr val="C00000"/>
                </a:solidFill>
              </a:rPr>
              <a:t>çıkartılmaktadır.</a:t>
            </a:r>
            <a:endParaRPr lang="tr-TR" dirty="0">
              <a:solidFill>
                <a:srgbClr val="C00000"/>
              </a:solidFill>
            </a:endParaRPr>
          </a:p>
        </p:txBody>
      </p:sp>
      <p:sp>
        <p:nvSpPr>
          <p:cNvPr id="3" name="2 Başlık"/>
          <p:cNvSpPr>
            <a:spLocks noGrp="1"/>
          </p:cNvSpPr>
          <p:nvPr>
            <p:ph type="title"/>
          </p:nvPr>
        </p:nvSpPr>
        <p:spPr/>
        <p:txBody>
          <a:bodyPr/>
          <a:lstStyle/>
          <a:p>
            <a:pPr algn="ctr"/>
            <a:r>
              <a:rPr lang="tr-TR" dirty="0" smtClean="0"/>
              <a:t>Adli Cezalar (Son Düzenleme)</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Madde Kullanmanın Nedenleri</a:t>
            </a:r>
            <a:endParaRPr lang="tr-TR" dirty="0"/>
          </a:p>
        </p:txBody>
      </p:sp>
      <p:sp>
        <p:nvSpPr>
          <p:cNvPr id="5" name="4 İçerik Yer Tutucusu"/>
          <p:cNvSpPr>
            <a:spLocks noGrp="1"/>
          </p:cNvSpPr>
          <p:nvPr>
            <p:ph sz="quarter" idx="2"/>
          </p:nvPr>
        </p:nvSpPr>
        <p:spPr/>
        <p:txBody>
          <a:bodyPr>
            <a:normAutofit fontScale="92500" lnSpcReduction="20000"/>
          </a:bodyPr>
          <a:lstStyle/>
          <a:p>
            <a:pPr>
              <a:lnSpc>
                <a:spcPct val="90000"/>
              </a:lnSpc>
            </a:pPr>
            <a:r>
              <a:rPr lang="tr-TR" b="1" dirty="0" smtClean="0"/>
              <a:t>Arkadaş etkisi</a:t>
            </a:r>
          </a:p>
          <a:p>
            <a:pPr>
              <a:lnSpc>
                <a:spcPct val="90000"/>
              </a:lnSpc>
            </a:pPr>
            <a:endParaRPr lang="tr-TR" b="1" dirty="0" smtClean="0"/>
          </a:p>
          <a:p>
            <a:pPr>
              <a:lnSpc>
                <a:spcPct val="90000"/>
              </a:lnSpc>
            </a:pPr>
            <a:r>
              <a:rPr lang="tr-TR" b="1" dirty="0" smtClean="0"/>
              <a:t>Merak</a:t>
            </a:r>
          </a:p>
          <a:p>
            <a:pPr>
              <a:lnSpc>
                <a:spcPct val="90000"/>
              </a:lnSpc>
            </a:pPr>
            <a:endParaRPr lang="tr-TR" b="1" dirty="0" smtClean="0"/>
          </a:p>
          <a:p>
            <a:pPr>
              <a:lnSpc>
                <a:spcPct val="90000"/>
              </a:lnSpc>
            </a:pPr>
            <a:r>
              <a:rPr lang="tr-TR" b="1" dirty="0" smtClean="0"/>
              <a:t>Taklit</a:t>
            </a:r>
          </a:p>
          <a:p>
            <a:pPr>
              <a:lnSpc>
                <a:spcPct val="90000"/>
              </a:lnSpc>
            </a:pPr>
            <a:endParaRPr lang="tr-TR" b="1" dirty="0" smtClean="0"/>
          </a:p>
          <a:p>
            <a:pPr>
              <a:lnSpc>
                <a:spcPct val="90000"/>
              </a:lnSpc>
            </a:pPr>
            <a:r>
              <a:rPr lang="tr-TR" b="1" dirty="0" smtClean="0"/>
              <a:t>Teşvik</a:t>
            </a:r>
          </a:p>
          <a:p>
            <a:pPr>
              <a:lnSpc>
                <a:spcPct val="90000"/>
              </a:lnSpc>
            </a:pPr>
            <a:endParaRPr lang="tr-TR" b="1" dirty="0" smtClean="0"/>
          </a:p>
          <a:p>
            <a:pPr>
              <a:lnSpc>
                <a:spcPct val="90000"/>
              </a:lnSpc>
            </a:pPr>
            <a:r>
              <a:rPr lang="tr-TR" b="1" dirty="0" smtClean="0"/>
              <a:t>Özenti</a:t>
            </a:r>
          </a:p>
          <a:p>
            <a:pPr>
              <a:lnSpc>
                <a:spcPct val="90000"/>
              </a:lnSpc>
            </a:pPr>
            <a:endParaRPr lang="tr-TR" b="1" dirty="0" smtClean="0"/>
          </a:p>
          <a:p>
            <a:pPr>
              <a:lnSpc>
                <a:spcPct val="90000"/>
              </a:lnSpc>
            </a:pPr>
            <a:r>
              <a:rPr lang="tr-TR" b="1" dirty="0" smtClean="0"/>
              <a:t>Özdeşleşme (rol model)</a:t>
            </a:r>
          </a:p>
          <a:p>
            <a:pPr>
              <a:lnSpc>
                <a:spcPct val="90000"/>
              </a:lnSpc>
            </a:pPr>
            <a:endParaRPr lang="tr-TR" b="1" dirty="0" smtClean="0"/>
          </a:p>
          <a:p>
            <a:pPr>
              <a:lnSpc>
                <a:spcPct val="90000"/>
              </a:lnSpc>
            </a:pPr>
            <a:r>
              <a:rPr lang="tr-TR" b="1" dirty="0" smtClean="0"/>
              <a:t>Özerklik</a:t>
            </a:r>
          </a:p>
          <a:p>
            <a:endParaRPr lang="tr-TR" dirty="0"/>
          </a:p>
        </p:txBody>
      </p:sp>
      <p:pic>
        <p:nvPicPr>
          <p:cNvPr id="7" name="Picture 4" descr="Van_Gogh_skull_with_cigarette"/>
          <p:cNvPicPr>
            <a:picLocks noGrp="1" noChangeAspect="1" noChangeArrowheads="1"/>
          </p:cNvPicPr>
          <p:nvPr>
            <p:ph sz="quarter" idx="4"/>
          </p:nvPr>
        </p:nvPicPr>
        <p:blipFill>
          <a:blip r:embed="rId2" cstate="print"/>
          <a:srcRect/>
          <a:stretch>
            <a:fillRect/>
          </a:stretch>
        </p:blipFill>
        <p:spPr bwMode="auto">
          <a:xfrm>
            <a:off x="4427984" y="1628800"/>
            <a:ext cx="4320480"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İçerik Yer Tutucusu"/>
          <p:cNvSpPr>
            <a:spLocks noGrp="1"/>
          </p:cNvSpPr>
          <p:nvPr>
            <p:ph idx="1"/>
          </p:nvPr>
        </p:nvSpPr>
        <p:spPr/>
        <p:txBody>
          <a:bodyPr/>
          <a:lstStyle/>
          <a:p>
            <a:pPr marL="280988" indent="-280988">
              <a:spcBef>
                <a:spcPts val="1000"/>
              </a:spcBef>
              <a:spcAft>
                <a:spcPts val="1000"/>
              </a:spcAft>
              <a:buFont typeface="Wingdings" panose="05000000000000000000" pitchFamily="2" charset="2"/>
              <a:buChar char="§"/>
            </a:pPr>
            <a:r>
              <a:rPr lang="tr-TR" sz="2400" b="1" dirty="0" smtClean="0"/>
              <a:t>Benim iradem güçlüdür, ben bağımlı olmam.</a:t>
            </a:r>
          </a:p>
          <a:p>
            <a:pPr marL="280988" indent="-280988">
              <a:spcBef>
                <a:spcPts val="1000"/>
              </a:spcBef>
              <a:spcAft>
                <a:spcPts val="1000"/>
              </a:spcAft>
              <a:buFont typeface="Wingdings" panose="05000000000000000000" pitchFamily="2" charset="2"/>
              <a:buChar char="§"/>
            </a:pPr>
            <a:r>
              <a:rPr lang="tr-TR" sz="2400" b="1" dirty="0" smtClean="0"/>
              <a:t>Ben kendimi kontrol edebilirim.</a:t>
            </a:r>
          </a:p>
          <a:p>
            <a:pPr marL="280988" indent="-280988">
              <a:spcBef>
                <a:spcPts val="1000"/>
              </a:spcBef>
              <a:spcAft>
                <a:spcPts val="1000"/>
              </a:spcAft>
              <a:buFont typeface="Wingdings" panose="05000000000000000000" pitchFamily="2" charset="2"/>
              <a:buChar char="§"/>
            </a:pPr>
            <a:r>
              <a:rPr lang="tr-TR" sz="2400" b="1" dirty="0" smtClean="0"/>
              <a:t>Madde kullanımı arkadaşlık ilişkilerini arttırır.</a:t>
            </a:r>
          </a:p>
          <a:p>
            <a:pPr marL="280988" indent="-280988">
              <a:spcBef>
                <a:spcPts val="1000"/>
              </a:spcBef>
              <a:spcAft>
                <a:spcPts val="1000"/>
              </a:spcAft>
              <a:buFont typeface="Wingdings" panose="05000000000000000000" pitchFamily="2" charset="2"/>
              <a:buChar char="§"/>
            </a:pPr>
            <a:r>
              <a:rPr lang="tr-TR" sz="2400" b="1" dirty="0" smtClean="0"/>
              <a:t>Bağımlılık yapıcı madde kullanmak insanın sosyal çevresinin genişlemesine yardımcı olur.</a:t>
            </a:r>
          </a:p>
          <a:p>
            <a:pPr marL="280988" indent="-280988">
              <a:spcBef>
                <a:spcPts val="1000"/>
              </a:spcBef>
              <a:spcAft>
                <a:spcPts val="1000"/>
              </a:spcAft>
              <a:buFont typeface="Wingdings" panose="05000000000000000000" pitchFamily="2" charset="2"/>
              <a:buChar char="§"/>
            </a:pPr>
            <a:r>
              <a:rPr lang="tr-TR" sz="2400" b="1" dirty="0" smtClean="0"/>
              <a:t>Herkes kullanıyor, bir şey olmuyor.</a:t>
            </a:r>
          </a:p>
          <a:p>
            <a:pPr marL="280988" indent="-280988">
              <a:spcBef>
                <a:spcPts val="1000"/>
              </a:spcBef>
              <a:spcAft>
                <a:spcPts val="1000"/>
              </a:spcAft>
              <a:buNone/>
            </a:pPr>
            <a:endParaRPr lang="tr-TR" sz="2400" b="1" dirty="0" smtClean="0">
              <a:solidFill>
                <a:schemeClr val="bg1"/>
              </a:solidFill>
            </a:endParaRPr>
          </a:p>
        </p:txBody>
      </p:sp>
      <p:sp>
        <p:nvSpPr>
          <p:cNvPr id="7" name="6 Başlık"/>
          <p:cNvSpPr>
            <a:spLocks noGrp="1"/>
          </p:cNvSpPr>
          <p:nvPr>
            <p:ph type="title"/>
          </p:nvPr>
        </p:nvSpPr>
        <p:spPr/>
        <p:txBody>
          <a:bodyPr>
            <a:normAutofit fontScale="90000"/>
          </a:bodyPr>
          <a:lstStyle/>
          <a:p>
            <a:r>
              <a:rPr lang="tr-TR" sz="4400" dirty="0" smtClean="0">
                <a:solidFill>
                  <a:schemeClr val="tx1"/>
                </a:solidFill>
                <a:latin typeface="Calibri" panose="020F0502020204030204" pitchFamily="34" charset="0"/>
              </a:rPr>
              <a:t>Bağımlılık Yapıcı Maddelerle İlgili Doğru Zannedilen Y-A-N-L-I-Ş-L-A-R </a:t>
            </a:r>
            <a:r>
              <a:rPr lang="tr-TR" sz="4400" dirty="0" smtClean="0">
                <a:solidFill>
                  <a:schemeClr val="bg1"/>
                </a:solidFill>
                <a:latin typeface="Calibri" panose="020F0502020204030204" pitchFamily="34" charset="0"/>
              </a:rPr>
              <a:t/>
            </a:r>
            <a:br>
              <a:rPr lang="tr-TR" sz="4400" dirty="0" smtClean="0">
                <a:solidFill>
                  <a:schemeClr val="bg1"/>
                </a:solidFill>
                <a:latin typeface="Calibri" panose="020F0502020204030204" pitchFamily="34" charset="0"/>
              </a:rPr>
            </a:b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marL="280988" indent="-280988">
              <a:spcBef>
                <a:spcPts val="1000"/>
              </a:spcBef>
              <a:spcAft>
                <a:spcPts val="1000"/>
              </a:spcAft>
              <a:buFont typeface="Wingdings" panose="05000000000000000000" pitchFamily="2" charset="2"/>
              <a:buChar char="§"/>
            </a:pPr>
            <a:r>
              <a:rPr lang="tr-TR" sz="2400" b="1" dirty="0" smtClean="0"/>
              <a:t>Bir kere kullanmaktan bir şey çıkmaz.</a:t>
            </a:r>
          </a:p>
          <a:p>
            <a:pPr marL="280988" indent="-280988">
              <a:spcBef>
                <a:spcPts val="1000"/>
              </a:spcBef>
              <a:spcAft>
                <a:spcPts val="1000"/>
              </a:spcAft>
              <a:buFont typeface="Wingdings" panose="05000000000000000000" pitchFamily="2" charset="2"/>
              <a:buChar char="§"/>
            </a:pPr>
            <a:r>
              <a:rPr lang="tr-TR" sz="2400" b="1" dirty="0" smtClean="0"/>
              <a:t>Ara sıra kullanmakla bir şey olmaz.</a:t>
            </a:r>
          </a:p>
          <a:p>
            <a:pPr marL="280988" indent="-280988">
              <a:spcBef>
                <a:spcPts val="1000"/>
              </a:spcBef>
              <a:spcAft>
                <a:spcPts val="1000"/>
              </a:spcAft>
              <a:buFont typeface="Wingdings" panose="05000000000000000000" pitchFamily="2" charset="2"/>
              <a:buChar char="§"/>
            </a:pPr>
            <a:r>
              <a:rPr lang="tr-TR" sz="2400" b="1" dirty="0" smtClean="0"/>
              <a:t>Sadece zayıf insanlar bağımlı olur.</a:t>
            </a:r>
          </a:p>
          <a:p>
            <a:pPr marL="280988" indent="-280988">
              <a:spcBef>
                <a:spcPts val="1000"/>
              </a:spcBef>
              <a:spcAft>
                <a:spcPts val="1000"/>
              </a:spcAft>
              <a:buFont typeface="Wingdings" panose="05000000000000000000" pitchFamily="2" charset="2"/>
              <a:buChar char="§"/>
            </a:pPr>
            <a:r>
              <a:rPr lang="tr-TR" sz="2400" b="1" dirty="0" smtClean="0"/>
              <a:t>Madde, sadece kullanan kişiye zarar verir.</a:t>
            </a:r>
          </a:p>
          <a:p>
            <a:pPr marL="280988" indent="-280988">
              <a:spcBef>
                <a:spcPts val="1000"/>
              </a:spcBef>
              <a:spcAft>
                <a:spcPts val="1000"/>
              </a:spcAft>
              <a:buFont typeface="Wingdings" panose="05000000000000000000" pitchFamily="2" charset="2"/>
              <a:buChar char="§"/>
            </a:pPr>
            <a:r>
              <a:rPr lang="tr-TR" sz="2400" b="1" dirty="0" smtClean="0"/>
              <a:t>Ottur, zararı yoktur. Bu nedenle bağımlılık da yapmaz.</a:t>
            </a:r>
          </a:p>
          <a:p>
            <a:endParaRPr lang="tr-TR" dirty="0"/>
          </a:p>
        </p:txBody>
      </p:sp>
      <p:sp>
        <p:nvSpPr>
          <p:cNvPr id="3" name="2 Başlık"/>
          <p:cNvSpPr>
            <a:spLocks noGrp="1"/>
          </p:cNvSpPr>
          <p:nvPr>
            <p:ph type="title"/>
          </p:nvPr>
        </p:nvSpPr>
        <p:spPr/>
        <p:txBody>
          <a:bodyPr>
            <a:normAutofit fontScale="90000"/>
          </a:bodyPr>
          <a:lstStyle/>
          <a:p>
            <a:r>
              <a:rPr lang="tr-TR" sz="4000" dirty="0" smtClean="0">
                <a:solidFill>
                  <a:schemeClr val="tx1"/>
                </a:solidFill>
                <a:latin typeface="Calibri" panose="020F0502020204030204" pitchFamily="34" charset="0"/>
              </a:rPr>
              <a:t>Bağımlılık Yapıcı Maddelerle İlgili Doğru Zannedilen Y-A-N-L-I-Ş-L-A-R</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pPr algn="ctr"/>
            <a:r>
              <a:rPr lang="tr-TR" dirty="0" smtClean="0">
                <a:solidFill>
                  <a:schemeClr val="tx1"/>
                </a:solidFill>
              </a:rPr>
              <a:t>MADDE KULLANAN KİŞİLERDE GÖRÜLEN DEĞİŞİKLİKLER</a:t>
            </a:r>
            <a:endParaRPr lang="tr-TR" dirty="0">
              <a:solidFill>
                <a:schemeClr val="tx1"/>
              </a:solidFill>
            </a:endParaRPr>
          </a:p>
        </p:txBody>
      </p:sp>
      <p:pic>
        <p:nvPicPr>
          <p:cNvPr id="9" name="8 İçerik Yer Tutucusu" descr="sigaranın-zararları.png"/>
          <p:cNvPicPr>
            <a:picLocks noGrp="1" noChangeAspect="1"/>
          </p:cNvPicPr>
          <p:nvPr>
            <p:ph sz="half" idx="1"/>
          </p:nvPr>
        </p:nvPicPr>
        <p:blipFill>
          <a:blip r:embed="rId2" cstate="print"/>
          <a:stretch>
            <a:fillRect/>
          </a:stretch>
        </p:blipFill>
        <p:spPr>
          <a:xfrm>
            <a:off x="914400" y="911105"/>
            <a:ext cx="7480300" cy="329906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a:bodyPr>
          <a:lstStyle/>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Dağınık bir görünüm ve yetersiz kişisel bakım</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Temizliğe özen göstermeme ve dikkat etmeme</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Kırmızı ya da kızarmış yanaklar, gözler ve yüz</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Parmaklarda ya da dudaklarda is ya da yanıklar (eklemlerden aşağıya yanma)</a:t>
            </a:r>
          </a:p>
          <a:p>
            <a:pPr marL="342900" lvl="2" indent="-342900">
              <a:spcBef>
                <a:spcPts val="600"/>
              </a:spcBef>
              <a:spcAft>
                <a:spcPts val="600"/>
              </a:spcAft>
              <a:buSzPct val="70000"/>
              <a:buFont typeface="Wingdings" pitchFamily="2" charset="2"/>
              <a:buChar char="§"/>
            </a:pPr>
            <a:r>
              <a:rPr lang="tr-TR" altLang="tr-TR" sz="2800" b="1" dirty="0" smtClean="0">
                <a:cs typeface="Andalus" pitchFamily="18" charset="-78"/>
              </a:rPr>
              <a:t>Kol ya da bacaklarında çeşitli izlerin varlığı (ya da bu izleri gizlemek için sıcak havada bile uzun kollu kıyafetlerle dolaşma)</a:t>
            </a:r>
          </a:p>
          <a:p>
            <a:endParaRPr lang="tr-TR" dirty="0"/>
          </a:p>
        </p:txBody>
      </p:sp>
      <p:sp>
        <p:nvSpPr>
          <p:cNvPr id="3" name="2 Başlık"/>
          <p:cNvSpPr>
            <a:spLocks noGrp="1"/>
          </p:cNvSpPr>
          <p:nvPr>
            <p:ph type="title"/>
          </p:nvPr>
        </p:nvSpPr>
        <p:spPr/>
        <p:txBody>
          <a:bodyPr/>
          <a:lstStyle/>
          <a:p>
            <a:pPr lvl="1" algn="l" rtl="0">
              <a:spcBef>
                <a:spcPct val="0"/>
              </a:spcBef>
            </a:pPr>
            <a:r>
              <a:rPr lang="tr-TR" altLang="tr-TR" sz="3600" b="1" dirty="0">
                <a:cs typeface="Andalus" pitchFamily="18" charset="-78"/>
              </a:rPr>
              <a:t>1. Kişisel Görünüm</a:t>
            </a:r>
            <a:r>
              <a:rPr lang="tr-TR" altLang="tr-TR" sz="3600" b="1" kern="1200" dirty="0">
                <a:cs typeface="Andalus" pitchFamily="18" charset="-78"/>
              </a:rPr>
              <a:t/>
            </a:r>
            <a:br>
              <a:rPr lang="tr-TR" altLang="tr-TR" sz="3600" b="1" kern="1200" dirty="0">
                <a:cs typeface="Andalus" pitchFamily="18" charset="-78"/>
              </a:rPr>
            </a:b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466703</TotalTime>
  <Words>514</Words>
  <Application>Microsoft Office PowerPoint</Application>
  <PresentationFormat>Ekran Gösterisi (4:3)</PresentationFormat>
  <Paragraphs>104</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Kalabalık</vt:lpstr>
      <vt:lpstr>MADDE BAĞIMLILIĞI</vt:lpstr>
      <vt:lpstr>BAĞIMLILIK NEDİR ?</vt:lpstr>
      <vt:lpstr>PowerPoint Sunusu</vt:lpstr>
      <vt:lpstr>Bağımlılığın Özellikleri</vt:lpstr>
      <vt:lpstr>Madde Kullanmanın Nedenleri</vt:lpstr>
      <vt:lpstr>Bağımlılık Yapıcı Maddelerle İlgili Doğru Zannedilen Y-A-N-L-I-Ş-L-A-R  </vt:lpstr>
      <vt:lpstr>Bağımlılık Yapıcı Maddelerle İlgili Doğru Zannedilen Y-A-N-L-I-Ş-L-A-R</vt:lpstr>
      <vt:lpstr>MADDE KULLANAN KİŞİLERDE GÖRÜLEN DEĞİŞİKLİKLER</vt:lpstr>
      <vt:lpstr>1. Kişisel Görünüm </vt:lpstr>
      <vt:lpstr>2. Sağlıkla İlgili Gözlenebilecek Durumlar </vt:lpstr>
      <vt:lpstr>3. Kişisel Alışkanlıklar ya da Eylemler </vt:lpstr>
      <vt:lpstr>4. Davranışsal Durumla ilgili Gözlenebilecek Değişimler </vt:lpstr>
      <vt:lpstr>5. Okulla İlgili Gözlenebilecek Durumlar </vt:lpstr>
      <vt:lpstr>Bağımlılık Yapan Maddelerin İçindekiler</vt:lpstr>
      <vt:lpstr>Bağımlılık Yapan Madde Kullanan İnsanların Halleri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Adli Cezalar (Son Düzenleme)</vt:lpstr>
      <vt:lpstr>Adli Cezalar (Son Düzenleme)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MADDE BAĞIMLILIĞI</dc:title>
  <dc:creator>Volkan</dc:creator>
  <cp:lastModifiedBy>pc</cp:lastModifiedBy>
  <cp:revision>19</cp:revision>
  <dcterms:created xsi:type="dcterms:W3CDTF">2014-12-22T16:30:22Z</dcterms:created>
  <dcterms:modified xsi:type="dcterms:W3CDTF">2023-12-11T13:24:13Z</dcterms:modified>
</cp:coreProperties>
</file>